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9"/>
  </p:notesMasterIdLst>
  <p:handoutMasterIdLst>
    <p:handoutMasterId r:id="rId50"/>
  </p:handoutMasterIdLst>
  <p:sldIdLst>
    <p:sldId id="597" r:id="rId5"/>
    <p:sldId id="320" r:id="rId6"/>
    <p:sldId id="596" r:id="rId7"/>
    <p:sldId id="567" r:id="rId8"/>
    <p:sldId id="587" r:id="rId9"/>
    <p:sldId id="588" r:id="rId10"/>
    <p:sldId id="570" r:id="rId11"/>
    <p:sldId id="571" r:id="rId12"/>
    <p:sldId id="589" r:id="rId13"/>
    <p:sldId id="581" r:id="rId14"/>
    <p:sldId id="572" r:id="rId15"/>
    <p:sldId id="576" r:id="rId16"/>
    <p:sldId id="598" r:id="rId17"/>
    <p:sldId id="575" r:id="rId18"/>
    <p:sldId id="578" r:id="rId19"/>
    <p:sldId id="577" r:id="rId20"/>
    <p:sldId id="579" r:id="rId21"/>
    <p:sldId id="582" r:id="rId22"/>
    <p:sldId id="590" r:id="rId23"/>
    <p:sldId id="583" r:id="rId24"/>
    <p:sldId id="548" r:id="rId25"/>
    <p:sldId id="325" r:id="rId26"/>
    <p:sldId id="326" r:id="rId27"/>
    <p:sldId id="332" r:id="rId28"/>
    <p:sldId id="333" r:id="rId29"/>
    <p:sldId id="262" r:id="rId30"/>
    <p:sldId id="591" r:id="rId31"/>
    <p:sldId id="258" r:id="rId32"/>
    <p:sldId id="259" r:id="rId33"/>
    <p:sldId id="263" r:id="rId34"/>
    <p:sldId id="595" r:id="rId35"/>
    <p:sldId id="265" r:id="rId36"/>
    <p:sldId id="264" r:id="rId37"/>
    <p:sldId id="267" r:id="rId38"/>
    <p:sldId id="268" r:id="rId39"/>
    <p:sldId id="556" r:id="rId40"/>
    <p:sldId id="593" r:id="rId41"/>
    <p:sldId id="584" r:id="rId42"/>
    <p:sldId id="594" r:id="rId43"/>
    <p:sldId id="566" r:id="rId44"/>
    <p:sldId id="585" r:id="rId45"/>
    <p:sldId id="323" r:id="rId46"/>
    <p:sldId id="551" r:id="rId47"/>
    <p:sldId id="553" r:id="rId4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940"/>
    <a:srgbClr val="C39C2F"/>
    <a:srgbClr val="C59C27"/>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77" autoAdjust="0"/>
    <p:restoredTop sz="95850" autoAdjust="0"/>
  </p:normalViewPr>
  <p:slideViewPr>
    <p:cSldViewPr snapToGrid="0" showGuides="1">
      <p:cViewPr varScale="1">
        <p:scale>
          <a:sx n="121" d="100"/>
          <a:sy n="121" d="100"/>
        </p:scale>
        <p:origin x="168" y="208"/>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5/5/23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5/5/23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Branches </a:t>
            </a:r>
            <a:r>
              <a:rPr lang="en-US" dirty="0" err="1"/>
              <a:t>temporatily</a:t>
            </a:r>
            <a:r>
              <a:rPr lang="en-US" dirty="0"/>
              <a:t> isolate different lines or portions of code development while maintaining the overall common context with other developers</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84837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116973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solidFill>
                  <a:srgbClr val="000000"/>
                </a:solidFill>
                <a:effectLst/>
                <a:latin typeface="Menlo" panose="020B0609030804020204" pitchFamily="49" charset="0"/>
              </a:rPr>
              <a:t>Diverging commit histories cause problems. </a:t>
            </a:r>
          </a:p>
          <a:p>
            <a:pPr marL="228600" indent="-228600">
              <a:buAutoNum type="arabicPeriod"/>
            </a:pPr>
            <a:r>
              <a:rPr lang="en-US" dirty="0">
                <a:solidFill>
                  <a:srgbClr val="000000"/>
                </a:solidFill>
                <a:effectLst/>
                <a:latin typeface="Menlo" panose="020B0609030804020204" pitchFamily="49" charset="0"/>
              </a:rPr>
              <a:t>Avoid these problems with policies</a:t>
            </a:r>
          </a:p>
          <a:p>
            <a:pPr marL="228600" indent="-228600">
              <a:buAutoNum type="arabicPeriod"/>
            </a:pPr>
            <a:endParaRPr lang="en-US" dirty="0">
              <a:solidFill>
                <a:srgbClr val="000000"/>
              </a:solidFill>
              <a:effectLst/>
              <a:latin typeface="Menlo" panose="020B0609030804020204" pitchFamily="49"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rgbClr val="000000"/>
                </a:solidFill>
                <a:effectLst/>
                <a:latin typeface="Menlo" panose="020B0609030804020204" pitchFamily="49" charset="0"/>
              </a:rPr>
              <a:t>Polices are implemented and enforced by developers who can </a:t>
            </a:r>
            <a:r>
              <a:rPr lang="en-US" dirty="0" err="1">
                <a:solidFill>
                  <a:srgbClr val="000000"/>
                </a:solidFill>
                <a:effectLst/>
                <a:latin typeface="Menlo" panose="020B0609030804020204" pitchFamily="49" charset="0"/>
              </a:rPr>
              <a:t>disscuss</a:t>
            </a:r>
            <a:r>
              <a:rPr lang="en-US" dirty="0">
                <a:solidFill>
                  <a:srgbClr val="000000"/>
                </a:solidFill>
                <a:effectLst/>
                <a:latin typeface="Menlo" panose="020B0609030804020204" pitchFamily="49" charset="0"/>
              </a:rPr>
              <a:t> and change them as required</a:t>
            </a:r>
          </a:p>
        </p:txBody>
      </p:sp>
      <p:sp>
        <p:nvSpPr>
          <p:cNvPr id="4" name="Slide Number Placeholder 3"/>
          <p:cNvSpPr>
            <a:spLocks noGrp="1"/>
          </p:cNvSpPr>
          <p:nvPr>
            <p:ph type="sldNum" sz="quarter" idx="10"/>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597752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3305623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Established Workflow policies help form a decision diagram that prevents thinking through how things should be done (Can be changed as needed though)</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1156524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Maintainers may designate "code owners" who are responsible for reviewing contributions to specific portions of the codebase -- usually based on experience in that part of the code</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306343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cover this quickly, but want you to have the resources, there are also extra slides can help you see what might be useful for your Scientific projects</a:t>
            </a:r>
          </a:p>
          <a:p>
            <a:r>
              <a:rPr lang="en-US" dirty="0"/>
              <a:t>May want to add when and why to use them</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3578928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shows complexity and designed for SW with official releases add why use this </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 point out No structured release schedule, continuous integration, simpler add why use this</a:t>
            </a:r>
          </a:p>
        </p:txBody>
      </p:sp>
      <p:sp>
        <p:nvSpPr>
          <p:cNvPr id="4" name="Slide Number Placeholder 3"/>
          <p:cNvSpPr>
            <a:spLocks noGrp="1"/>
          </p:cNvSpPr>
          <p:nvPr>
            <p:ph type="sldNum" sz="quarter" idx="10"/>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Use this if the release schedule is not as structured</a:t>
            </a:r>
          </a:p>
        </p:txBody>
      </p:sp>
      <p:sp>
        <p:nvSpPr>
          <p:cNvPr id="4" name="Slide Number Placeholder 3"/>
          <p:cNvSpPr>
            <a:spLocks noGrp="1"/>
          </p:cNvSpPr>
          <p:nvPr>
            <p:ph type="sldNum" sz="quarter" idx="10"/>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55735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Emphasis on Adopt what is good for your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849015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2770191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Scrum is widely used in the enterprise communities. Scrum in scientific teams has not been explored much.</a:t>
            </a: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671667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critical components above the red box. The left hand side is emphasized over the right such as  Working Software. Although comprehensive documentation is important, Working Software would take </a:t>
            </a:r>
            <a:r>
              <a:rPr lang="en-US" dirty="0" err="1"/>
              <a:t>precendence</a:t>
            </a:r>
            <a:r>
              <a:rPr lang="en-US" dirty="0"/>
              <a:t>. Look over the manifesto and the four main components. </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1425427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865820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2644248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other columns In Review etc. you can be as creative as you want. Design it how it works for you. </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1595413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 cost of context switching, Kanban is good at exposing bottlenecks, If you have a column like “Waiting for Review or Blocked” that is full you can easily see the bottleneck.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Kanban also naturally supports researcher/developers who might be part-time on multiple projects (scrum tends to assume people are full time on one project)</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715342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1724735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238827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very quickly</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42787317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25290124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30563981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34322391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"If you want to look at detailed cases from actual projects, these extra slides are included."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3261333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43</a:t>
            </a:fld>
            <a:endParaRPr lang="en-US"/>
          </a:p>
        </p:txBody>
      </p:sp>
    </p:spTree>
    <p:extLst>
      <p:ext uri="{BB962C8B-B14F-4D97-AF65-F5344CB8AC3E}">
        <p14:creationId xmlns:p14="http://schemas.microsoft.com/office/powerpoint/2010/main" val="2825016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44</a:t>
            </a:fld>
            <a:endParaRPr lang="en-US"/>
          </a:p>
        </p:txBody>
      </p:sp>
    </p:spTree>
    <p:extLst>
      <p:ext uri="{BB962C8B-B14F-4D97-AF65-F5344CB8AC3E}">
        <p14:creationId xmlns:p14="http://schemas.microsoft.com/office/powerpoint/2010/main" val="3016390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30266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2626467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155758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36016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82340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6291052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2179748"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document/d/1uVQYI2cmNx09fDkHDA136yqDTqayhxqfvjFiuUue7wo/edit#heading=h.s9tckbspfqj8"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nvie.com/posts/a-successful-git-branching-mode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hyperlink" Target="https://docs.gitlab.com/ee/topics/gitlab_flow.htm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agilemanifesto.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choosealicense.com/" TargetMode="External"/><Relationship Id="rId2" Type="http://schemas.openxmlformats.org/officeDocument/2006/relationships/hyperlink" Target="https://opensource.org/" TargetMode="External"/><Relationship Id="rId1" Type="http://schemas.openxmlformats.org/officeDocument/2006/relationships/slideLayout" Target="../slideLayouts/slideLayout3.xml"/><Relationship Id="rId4" Type="http://schemas.openxmlformats.org/officeDocument/2006/relationships/hyperlink" Target="https://ideas-productivity.org/events/hpc-best-practices-webinars/#webinar024"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Collaborative Software Development</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177632" y="2085962"/>
            <a:ext cx="8292317" cy="3521462"/>
          </a:xfrm>
        </p:spPr>
        <p:txBody>
          <a:bodyPr/>
          <a:lstStyle/>
          <a:p>
            <a:r>
              <a:rPr lang="en-US" u="sng" dirty="0"/>
              <a:t>David M. Rogers</a:t>
            </a:r>
            <a:r>
              <a:rPr lang="en-US" sz="2000" dirty="0"/>
              <a:t> (him/his)</a:t>
            </a:r>
            <a:br>
              <a:rPr lang="en-US" sz="2000" dirty="0"/>
            </a:br>
            <a:r>
              <a:rPr lang="en-US" sz="2000" dirty="0"/>
              <a:t>Oak Ridge National Laboratory</a:t>
            </a:r>
          </a:p>
          <a:p>
            <a:r>
              <a:rPr lang="en-US" sz="2000" dirty="0"/>
              <a:t>Better Scientific Software tutorial @ </a:t>
            </a:r>
            <a:r>
              <a:rPr lang="en-US" sz="2000" dirty="0">
                <a:effectLst/>
                <a:latin typeface="+mj-lt"/>
              </a:rPr>
              <a:t> ISC-HPC 2023</a:t>
            </a:r>
          </a:p>
          <a:p>
            <a:pPr>
              <a:spcBef>
                <a:spcPts val="2800"/>
              </a:spcBef>
            </a:pPr>
            <a:endParaRPr lang="en-US" sz="2000" dirty="0"/>
          </a:p>
          <a:p>
            <a:pPr>
              <a:spcBef>
                <a:spcPts val="2800"/>
              </a:spcBef>
            </a:pPr>
            <a:r>
              <a:rPr lang="en-US" sz="2000" dirty="0"/>
              <a:t>Contributors: Patricia Grubel (LANL), David E. </a:t>
            </a:r>
            <a:r>
              <a:rPr lang="en-US" sz="2000" dirty="0" err="1"/>
              <a:t>Bernholdt</a:t>
            </a:r>
            <a:r>
              <a:rPr lang="en-US" sz="2000" dirty="0"/>
              <a:t> (ORNL), Rinku K. Gupta (ANL), Michael A. </a:t>
            </a:r>
            <a:r>
              <a:rPr lang="en-US" sz="2000" dirty="0" err="1"/>
              <a:t>Heroux</a:t>
            </a:r>
            <a:r>
              <a:rPr lang="en-US" sz="2000" dirty="0"/>
              <a:t> (SNL), Mark C. Miller (LLNL), Jared O’Neal (ANL), James M. Willenbring (SNL)</a:t>
            </a:r>
          </a:p>
          <a:p>
            <a:endParaRPr lang="en-US" dirty="0"/>
          </a:p>
        </p:txBody>
      </p:sp>
      <p:sp>
        <p:nvSpPr>
          <p:cNvPr id="5" name="TextBox 4">
            <a:extLst>
              <a:ext uri="{FF2B5EF4-FFF2-40B4-BE49-F238E27FC236}">
                <a16:creationId xmlns:a16="http://schemas.microsoft.com/office/drawing/2014/main" id="{6C44C913-01E0-4EDB-A13E-CC1676174061}"/>
              </a:ext>
            </a:extLst>
          </p:cNvPr>
          <p:cNvSpPr txBox="1"/>
          <p:nvPr/>
        </p:nvSpPr>
        <p:spPr>
          <a:xfrm>
            <a:off x="10855922" y="5899980"/>
            <a:ext cx="1332903" cy="276999"/>
          </a:xfrm>
          <a:prstGeom prst="rect">
            <a:avLst/>
          </a:prstGeom>
          <a:noFill/>
        </p:spPr>
        <p:txBody>
          <a:bodyPr wrap="square">
            <a:spAutoFit/>
          </a:bodyPr>
          <a:lstStyle/>
          <a:p>
            <a:r>
              <a:rPr lang="en-US" sz="1200" dirty="0"/>
              <a:t>LA-UR-22-31408</a:t>
            </a:r>
          </a:p>
        </p:txBody>
      </p:sp>
    </p:spTree>
    <p:extLst>
      <p:ext uri="{BB962C8B-B14F-4D97-AF65-F5344CB8AC3E}">
        <p14:creationId xmlns:p14="http://schemas.microsoft.com/office/powerpoint/2010/main" val="1628043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grpSp>
        <p:nvGrpSpPr>
          <p:cNvPr id="6" name="Group 5">
            <a:extLst>
              <a:ext uri="{FF2B5EF4-FFF2-40B4-BE49-F238E27FC236}">
                <a16:creationId xmlns:a16="http://schemas.microsoft.com/office/drawing/2014/main" id="{7EF1BFC0-D286-D3C9-A31E-706A229A2EA7}"/>
              </a:ext>
            </a:extLst>
          </p:cNvPr>
          <p:cNvGrpSpPr/>
          <p:nvPr/>
        </p:nvGrpSpPr>
        <p:grpSpPr>
          <a:xfrm>
            <a:off x="4124218" y="2428149"/>
            <a:ext cx="3940387" cy="3644241"/>
            <a:chOff x="8850592" y="2396572"/>
            <a:chExt cx="2982190" cy="2907150"/>
          </a:xfrm>
        </p:grpSpPr>
        <p:sp>
          <p:nvSpPr>
            <p:cNvPr id="7" name="Magnetic Disk 6">
              <a:extLst>
                <a:ext uri="{FF2B5EF4-FFF2-40B4-BE49-F238E27FC236}">
                  <a16:creationId xmlns:a16="http://schemas.microsoft.com/office/drawing/2014/main" id="{F930FC27-EDA1-5B0E-FD7A-62D2E19DC2AF}"/>
                </a:ext>
              </a:extLst>
            </p:cNvPr>
            <p:cNvSpPr/>
            <p:nvPr/>
          </p:nvSpPr>
          <p:spPr>
            <a:xfrm>
              <a:off x="9795227" y="2856012"/>
              <a:ext cx="1130858" cy="641897"/>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8" name="Magnetic Disk 7">
              <a:extLst>
                <a:ext uri="{FF2B5EF4-FFF2-40B4-BE49-F238E27FC236}">
                  <a16:creationId xmlns:a16="http://schemas.microsoft.com/office/drawing/2014/main" id="{626BA2ED-C23A-2755-BE71-5D4D941AC1B3}"/>
                </a:ext>
              </a:extLst>
            </p:cNvPr>
            <p:cNvSpPr/>
            <p:nvPr/>
          </p:nvSpPr>
          <p:spPr>
            <a:xfrm>
              <a:off x="10701924" y="4117630"/>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Magnetic Disk 8">
              <a:extLst>
                <a:ext uri="{FF2B5EF4-FFF2-40B4-BE49-F238E27FC236}">
                  <a16:creationId xmlns:a16="http://schemas.microsoft.com/office/drawing/2014/main" id="{F6BFBAFF-2F78-B27E-E0C4-F5A8F1CED295}"/>
                </a:ext>
              </a:extLst>
            </p:cNvPr>
            <p:cNvSpPr/>
            <p:nvPr/>
          </p:nvSpPr>
          <p:spPr>
            <a:xfrm>
              <a:off x="8850592" y="4093226"/>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C60D5853-F07A-40DD-6A7D-D537B96D6746}"/>
                </a:ext>
              </a:extLst>
            </p:cNvPr>
            <p:cNvCxnSpPr>
              <a:cxnSpLocks/>
            </p:cNvCxnSpPr>
            <p:nvPr/>
          </p:nvCxnSpPr>
          <p:spPr>
            <a:xfrm>
              <a:off x="10398106" y="3574955"/>
              <a:ext cx="868544"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4C17335-08D8-3BC5-9CF6-7E0007E3A63A}"/>
                </a:ext>
              </a:extLst>
            </p:cNvPr>
            <p:cNvCxnSpPr>
              <a:cxnSpLocks/>
            </p:cNvCxnSpPr>
            <p:nvPr/>
          </p:nvCxnSpPr>
          <p:spPr>
            <a:xfrm flipV="1">
              <a:off x="9485199" y="3550550"/>
              <a:ext cx="677318"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E4A2B56-3678-6E10-2EA7-C7AE8180DD52}"/>
                </a:ext>
              </a:extLst>
            </p:cNvPr>
            <p:cNvSpPr txBox="1"/>
            <p:nvPr/>
          </p:nvSpPr>
          <p:spPr>
            <a:xfrm>
              <a:off x="8998657" y="4957532"/>
              <a:ext cx="2723997" cy="346190"/>
            </a:xfrm>
            <a:prstGeom prst="rect">
              <a:avLst/>
            </a:prstGeom>
            <a:noFill/>
          </p:spPr>
          <p:txBody>
            <a:bodyPr wrap="square" lIns="118872" tIns="91440" rIns="118872" bIns="91440" rtlCol="0" anchor="ctr" anchorCtr="0">
              <a:spAutoFit/>
            </a:bodyPr>
            <a:lstStyle/>
            <a:p>
              <a:pPr algn="l">
                <a:lnSpc>
                  <a:spcPct val="90000"/>
                </a:lnSpc>
              </a:pPr>
              <a:r>
                <a:rPr lang="en-US" dirty="0"/>
                <a:t>Local repo for each developer</a:t>
              </a:r>
            </a:p>
          </p:txBody>
        </p:sp>
        <p:sp>
          <p:nvSpPr>
            <p:cNvPr id="13" name="TextBox 12">
              <a:extLst>
                <a:ext uri="{FF2B5EF4-FFF2-40B4-BE49-F238E27FC236}">
                  <a16:creationId xmlns:a16="http://schemas.microsoft.com/office/drawing/2014/main" id="{E3FC79A8-EF3E-42B4-8A24-2037F581C386}"/>
                </a:ext>
              </a:extLst>
            </p:cNvPr>
            <p:cNvSpPr txBox="1"/>
            <p:nvPr/>
          </p:nvSpPr>
          <p:spPr>
            <a:xfrm>
              <a:off x="9603764" y="2396572"/>
              <a:ext cx="1662886"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grpSp>
      <p:sp>
        <p:nvSpPr>
          <p:cNvPr id="20" name="Content Placeholder 2">
            <a:extLst>
              <a:ext uri="{FF2B5EF4-FFF2-40B4-BE49-F238E27FC236}">
                <a16:creationId xmlns:a16="http://schemas.microsoft.com/office/drawing/2014/main" id="{FE2B3474-5968-E5CA-EAFD-CB7740C56FBE}"/>
              </a:ext>
            </a:extLst>
          </p:cNvPr>
          <p:cNvSpPr>
            <a:spLocks noGrp="1"/>
          </p:cNvSpPr>
          <p:nvPr>
            <p:ph idx="1"/>
          </p:nvPr>
        </p:nvSpPr>
        <p:spPr>
          <a:xfrm>
            <a:off x="253054" y="1272639"/>
            <a:ext cx="11369809" cy="804646"/>
          </a:xfrm>
        </p:spPr>
        <p:txBody>
          <a:bodyPr/>
          <a:lstStyle/>
          <a:p>
            <a:r>
              <a:rPr lang="en-US" dirty="0"/>
              <a:t>Allows collaboration while ensuring everyone works from the same version</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1129887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373C-791A-D55B-6F61-ACF99675D615}"/>
              </a:ext>
            </a:extLst>
          </p:cNvPr>
          <p:cNvSpPr>
            <a:spLocks noGrp="1"/>
          </p:cNvSpPr>
          <p:nvPr>
            <p:ph type="title"/>
          </p:nvPr>
        </p:nvSpPr>
        <p:spPr/>
        <p:txBody>
          <a:bodyPr/>
          <a:lstStyle/>
          <a:p>
            <a:r>
              <a:rPr lang="en-US" dirty="0"/>
              <a:t>Use of Branches</a:t>
            </a:r>
          </a:p>
        </p:txBody>
      </p:sp>
      <p:sp>
        <p:nvSpPr>
          <p:cNvPr id="3" name="Content Placeholder 2">
            <a:extLst>
              <a:ext uri="{FF2B5EF4-FFF2-40B4-BE49-F238E27FC236}">
                <a16:creationId xmlns:a16="http://schemas.microsoft.com/office/drawing/2014/main" id="{D1CF4A86-7AB0-FC95-E717-E9024C6B6710}"/>
              </a:ext>
            </a:extLst>
          </p:cNvPr>
          <p:cNvSpPr>
            <a:spLocks noGrp="1"/>
          </p:cNvSpPr>
          <p:nvPr>
            <p:ph idx="1"/>
          </p:nvPr>
        </p:nvSpPr>
        <p:spPr>
          <a:xfrm>
            <a:off x="253054" y="1272639"/>
            <a:ext cx="11369809" cy="4047778"/>
          </a:xfrm>
        </p:spPr>
        <p:txBody>
          <a:bodyPr/>
          <a:lstStyle/>
          <a:p>
            <a:r>
              <a:rPr lang="en-US" dirty="0"/>
              <a:t>Enables independent development for features or fixes on the same repo</a:t>
            </a:r>
          </a:p>
          <a:p>
            <a:r>
              <a:rPr lang="en-US" dirty="0"/>
              <a:t>Enables concurrent development by multiple developers</a:t>
            </a:r>
          </a:p>
          <a:p>
            <a:r>
              <a:rPr lang="en-US" dirty="0"/>
              <a:t>Provides different types of Workflows</a:t>
            </a:r>
            <a:endParaRPr lang="en-US" dirty="0">
              <a:solidFill>
                <a:srgbClr val="000000"/>
              </a:solidFill>
            </a:endParaRPr>
          </a:p>
          <a:p>
            <a:r>
              <a:rPr lang="en-US" dirty="0"/>
              <a:t>Protects main branch</a:t>
            </a:r>
          </a:p>
          <a:p>
            <a:r>
              <a:rPr lang="en-US" dirty="0"/>
              <a:t>Develop on a branch, test on the branch, and merge into main</a:t>
            </a:r>
          </a:p>
          <a:p>
            <a:r>
              <a:rPr lang="en-US" dirty="0"/>
              <a:t>Integration occurs at merge commits</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947089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465089" y="1064754"/>
            <a:ext cx="10193588" cy="1135345"/>
          </a:xfrm>
        </p:spPr>
        <p:txBody>
          <a:bodyPr/>
          <a:lstStyle/>
          <a:p>
            <a:r>
              <a:rPr lang="en-US" dirty="0"/>
              <a:t>Organize a new feature as a sequence of related commits in a branch</a:t>
            </a:r>
          </a:p>
        </p:txBody>
      </p:sp>
      <p:grpSp>
        <p:nvGrpSpPr>
          <p:cNvPr id="4" name="Group 3">
            <a:extLst>
              <a:ext uri="{FF2B5EF4-FFF2-40B4-BE49-F238E27FC236}">
                <a16:creationId xmlns:a16="http://schemas.microsoft.com/office/drawing/2014/main" id="{FB5B1144-F788-5155-C483-BD72A1F99890}"/>
              </a:ext>
            </a:extLst>
          </p:cNvPr>
          <p:cNvGrpSpPr/>
          <p:nvPr/>
        </p:nvGrpSpPr>
        <p:grpSpPr>
          <a:xfrm>
            <a:off x="2258464" y="2200099"/>
            <a:ext cx="4487781" cy="3275318"/>
            <a:chOff x="2124777" y="2769888"/>
            <a:chExt cx="4487781" cy="3275318"/>
          </a:xfrm>
        </p:grpSpPr>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2124777" y="2769888"/>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2124778" y="4400108"/>
              <a:ext cx="4062964" cy="1645098"/>
            </a:xfrm>
            <a:prstGeom prst="rect">
              <a:avLst/>
            </a:prstGeom>
          </p:spPr>
        </p:pic>
        <p:sp>
          <p:nvSpPr>
            <p:cNvPr id="9" name="TextBox 8">
              <a:extLst>
                <a:ext uri="{FF2B5EF4-FFF2-40B4-BE49-F238E27FC236}">
                  <a16:creationId xmlns:a16="http://schemas.microsoft.com/office/drawing/2014/main" id="{2642A77F-B375-514D-9E15-06AECA02D015}"/>
                </a:ext>
              </a:extLst>
            </p:cNvPr>
            <p:cNvSpPr txBox="1"/>
            <p:nvPr/>
          </p:nvSpPr>
          <p:spPr>
            <a:xfrm>
              <a:off x="2124777" y="2928713"/>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1" name="TextBox 10">
              <a:extLst>
                <a:ext uri="{FF2B5EF4-FFF2-40B4-BE49-F238E27FC236}">
                  <a16:creationId xmlns:a16="http://schemas.microsoft.com/office/drawing/2014/main" id="{3DB4311D-A196-274E-ABBB-8884D2A66FB3}"/>
                </a:ext>
              </a:extLst>
            </p:cNvPr>
            <p:cNvSpPr txBox="1"/>
            <p:nvPr/>
          </p:nvSpPr>
          <p:spPr>
            <a:xfrm>
              <a:off x="4525077" y="2902702"/>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2" name="TextBox 11">
              <a:extLst>
                <a:ext uri="{FF2B5EF4-FFF2-40B4-BE49-F238E27FC236}">
                  <a16:creationId xmlns:a16="http://schemas.microsoft.com/office/drawing/2014/main" id="{AD230196-1370-8A4E-BD3F-7307C8760FFA}"/>
                </a:ext>
              </a:extLst>
            </p:cNvPr>
            <p:cNvSpPr txBox="1"/>
            <p:nvPr/>
          </p:nvSpPr>
          <p:spPr>
            <a:xfrm>
              <a:off x="4593272"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3" name="TextBox 12">
              <a:extLst>
                <a:ext uri="{FF2B5EF4-FFF2-40B4-BE49-F238E27FC236}">
                  <a16:creationId xmlns:a16="http://schemas.microsoft.com/office/drawing/2014/main" id="{D293AE62-09E2-724D-B4FD-6F49A9271FD5}"/>
                </a:ext>
              </a:extLst>
            </p:cNvPr>
            <p:cNvSpPr txBox="1"/>
            <p:nvPr/>
          </p:nvSpPr>
          <p:spPr>
            <a:xfrm>
              <a:off x="2124777"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grpSp>
    </p:spTree>
    <p:extLst>
      <p:ext uri="{BB962C8B-B14F-4D97-AF65-F5344CB8AC3E}">
        <p14:creationId xmlns:p14="http://schemas.microsoft.com/office/powerpoint/2010/main" val="2418103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How Do We 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a:xfrm>
            <a:off x="365760" y="1405111"/>
            <a:ext cx="11369809" cy="2208244"/>
          </a:xfrm>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names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clrChange>
              <a:clrFrom>
                <a:srgbClr val="000000">
                  <a:alpha val="0"/>
                </a:srgbClr>
              </a:clrFrom>
              <a:clrTo>
                <a:srgbClr val="000000">
                  <a:alpha val="0"/>
                </a:srgbClr>
              </a:clrTo>
            </a:clrChange>
            <a:alphaModFix/>
            <a:extLst>
              <a:ext uri="{28A0092B-C50C-407E-A947-70E740481C1C}">
                <a14:useLocalDpi xmlns:a14="http://schemas.microsoft.com/office/drawing/2010/main" val="0"/>
              </a:ext>
            </a:extLst>
          </a:blip>
          <a:srcRect l="4616" t="20776" r="27566" b="49302"/>
          <a:stretch/>
        </p:blipFill>
        <p:spPr>
          <a:xfrm>
            <a:off x="2337925" y="3797148"/>
            <a:ext cx="6358269" cy="2052085"/>
          </a:xfrm>
          <a:prstGeom prst="rect">
            <a:avLst/>
          </a:prstGeom>
        </p:spPr>
      </p:pic>
      <p:sp>
        <p:nvSpPr>
          <p:cNvPr id="6" name="TextBox 5">
            <a:extLst>
              <a:ext uri="{FF2B5EF4-FFF2-40B4-BE49-F238E27FC236}">
                <a16:creationId xmlns:a16="http://schemas.microsoft.com/office/drawing/2014/main" id="{85FC5AEA-2431-8E4F-8AC3-5F7B6D00284A}"/>
              </a:ext>
            </a:extLst>
          </p:cNvPr>
          <p:cNvSpPr txBox="1"/>
          <p:nvPr/>
        </p:nvSpPr>
        <p:spPr>
          <a:xfrm>
            <a:off x="2633449" y="4139293"/>
            <a:ext cx="1040063"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600" b="1" dirty="0"/>
              <a:t>main</a:t>
            </a:r>
            <a:r>
              <a:rPr lang="en-US" sz="1200" b="1" dirty="0"/>
              <a:t> </a:t>
            </a:r>
          </a:p>
        </p:txBody>
      </p:sp>
      <p:cxnSp>
        <p:nvCxnSpPr>
          <p:cNvPr id="12" name="Straight Connector 11">
            <a:extLst>
              <a:ext uri="{FF2B5EF4-FFF2-40B4-BE49-F238E27FC236}">
                <a16:creationId xmlns:a16="http://schemas.microsoft.com/office/drawing/2014/main" id="{DBDB7359-3434-3F7A-DC4E-D94784DA4357}"/>
              </a:ext>
            </a:extLst>
          </p:cNvPr>
          <p:cNvCxnSpPr>
            <a:cxnSpLocks/>
          </p:cNvCxnSpPr>
          <p:nvPr/>
        </p:nvCxnSpPr>
        <p:spPr>
          <a:xfrm>
            <a:off x="7871454" y="3694831"/>
            <a:ext cx="1682062" cy="1684053"/>
          </a:xfrm>
          <a:prstGeom prst="line">
            <a:avLst/>
          </a:prstGeom>
          <a:ln w="279400">
            <a:solidFill>
              <a:schemeClr val="accent4">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37217FF-2F82-4DF8-E3CE-4C0C977D7DD5}"/>
              </a:ext>
            </a:extLst>
          </p:cNvPr>
          <p:cNvCxnSpPr>
            <a:cxnSpLocks/>
          </p:cNvCxnSpPr>
          <p:nvPr/>
        </p:nvCxnSpPr>
        <p:spPr>
          <a:xfrm flipV="1">
            <a:off x="7855163" y="3692586"/>
            <a:ext cx="1682062" cy="1684053"/>
          </a:xfrm>
          <a:prstGeom prst="line">
            <a:avLst/>
          </a:prstGeom>
          <a:ln w="279400">
            <a:solidFill>
              <a:schemeClr val="accent4">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F29325A-9011-732F-1640-783D75E5DBBB}"/>
              </a:ext>
            </a:extLst>
          </p:cNvPr>
          <p:cNvSpPr txBox="1"/>
          <p:nvPr/>
        </p:nvSpPr>
        <p:spPr>
          <a:xfrm>
            <a:off x="9831109" y="3414712"/>
            <a:ext cx="2324975" cy="2179058"/>
          </a:xfrm>
          <a:prstGeom prst="rect">
            <a:avLst/>
          </a:prstGeom>
          <a:noFill/>
        </p:spPr>
        <p:txBody>
          <a:bodyPr wrap="square" lIns="118872" tIns="91440" rIns="118872" bIns="91440" rtlCol="0" anchor="ctr" anchorCtr="0">
            <a:spAutoFit/>
          </a:bodyPr>
          <a:lstStyle/>
          <a:p>
            <a:pPr algn="l">
              <a:lnSpc>
                <a:spcPct val="90000"/>
              </a:lnSpc>
            </a:pPr>
            <a:r>
              <a:rPr lang="en-US" sz="3600" b="1" dirty="0">
                <a:solidFill>
                  <a:schemeClr val="accent4">
                    <a:lumMod val="75000"/>
                  </a:schemeClr>
                </a:solidFill>
              </a:rPr>
              <a:t>Terrible</a:t>
            </a:r>
          </a:p>
          <a:p>
            <a:pPr algn="l">
              <a:lnSpc>
                <a:spcPct val="90000"/>
              </a:lnSpc>
            </a:pPr>
            <a:r>
              <a:rPr lang="en-US" sz="3600" b="1" dirty="0">
                <a:solidFill>
                  <a:schemeClr val="accent4">
                    <a:lumMod val="75000"/>
                  </a:schemeClr>
                </a:solidFill>
              </a:rPr>
              <a:t>Merge Conflicts Ahead!</a:t>
            </a:r>
          </a:p>
        </p:txBody>
      </p:sp>
    </p:spTree>
    <p:extLst>
      <p:ext uri="{BB962C8B-B14F-4D97-AF65-F5344CB8AC3E}">
        <p14:creationId xmlns:p14="http://schemas.microsoft.com/office/powerpoint/2010/main" val="3685191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Infinite Lifetime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221992" y="685800"/>
            <a:ext cx="5997969" cy="2478024"/>
          </a:xfrm>
        </p:spPr>
        <p:txBody>
          <a:bodyPr/>
          <a:lstStyle/>
          <a:p>
            <a:pPr marL="0" indent="0">
              <a:buNone/>
            </a:pPr>
            <a:endParaRPr lang="en-US" u="sng" dirty="0"/>
          </a:p>
          <a:p>
            <a:r>
              <a:rPr lang="en-US" dirty="0"/>
              <a:t>Base off main branch</a:t>
            </a:r>
          </a:p>
          <a:p>
            <a:r>
              <a:rPr lang="en-US" dirty="0"/>
              <a:t>Exist in all copies of a repository</a:t>
            </a:r>
          </a:p>
          <a:p>
            <a:r>
              <a:rPr lang="en-US" dirty="0"/>
              <a:t>Each provides a distinct </a:t>
            </a:r>
            <a:r>
              <a:rPr lang="en-US" b="1" dirty="0"/>
              <a:t>environment</a:t>
            </a:r>
          </a:p>
          <a:p>
            <a:pPr lvl="1"/>
            <a:r>
              <a:rPr lang="en-US" dirty="0"/>
              <a:t>Development, pre-production, release etc.</a:t>
            </a:r>
          </a:p>
        </p:txBody>
      </p:sp>
      <p:grpSp>
        <p:nvGrpSpPr>
          <p:cNvPr id="4" name="Group 3">
            <a:extLst>
              <a:ext uri="{FF2B5EF4-FFF2-40B4-BE49-F238E27FC236}">
                <a16:creationId xmlns:a16="http://schemas.microsoft.com/office/drawing/2014/main" id="{40E095AE-91B8-A805-4AE8-455B16E57C04}"/>
              </a:ext>
            </a:extLst>
          </p:cNvPr>
          <p:cNvGrpSpPr/>
          <p:nvPr/>
        </p:nvGrpSpPr>
        <p:grpSpPr>
          <a:xfrm>
            <a:off x="6219961" y="2382012"/>
            <a:ext cx="5997968" cy="2976372"/>
            <a:chOff x="3470636" y="3548819"/>
            <a:chExt cx="5782055" cy="2478024"/>
          </a:xfrm>
        </p:grpSpPr>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
          <p:nvSpPr>
            <p:cNvPr id="5" name="TextBox 4">
              <a:extLst>
                <a:ext uri="{FF2B5EF4-FFF2-40B4-BE49-F238E27FC236}">
                  <a16:creationId xmlns:a16="http://schemas.microsoft.com/office/drawing/2014/main" id="{0DF1C353-B24F-254B-A331-11A408B528ED}"/>
                </a:ext>
              </a:extLst>
            </p:cNvPr>
            <p:cNvSpPr txBox="1"/>
            <p:nvPr/>
          </p:nvSpPr>
          <p:spPr>
            <a:xfrm>
              <a:off x="3607752" y="3548819"/>
              <a:ext cx="822960"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300" b="1" dirty="0"/>
                <a:t>main </a:t>
              </a:r>
              <a:r>
                <a:rPr lang="en-US" sz="1200" b="1" dirty="0"/>
                <a:t> </a:t>
              </a:r>
            </a:p>
          </p:txBody>
        </p:sp>
      </p:grpSp>
    </p:spTree>
    <p:extLst>
      <p:ext uri="{BB962C8B-B14F-4D97-AF65-F5344CB8AC3E}">
        <p14:creationId xmlns:p14="http://schemas.microsoft.com/office/powerpoint/2010/main" val="3391772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3ED18-A9A4-03D9-916B-9EBAB47D4EBA}"/>
              </a:ext>
            </a:extLst>
          </p:cNvPr>
          <p:cNvSpPr>
            <a:spLocks noGrp="1"/>
          </p:cNvSpPr>
          <p:nvPr>
            <p:ph type="title"/>
          </p:nvPr>
        </p:nvSpPr>
        <p:spPr/>
        <p:txBody>
          <a:bodyPr/>
          <a:lstStyle/>
          <a:p>
            <a:r>
              <a:rPr lang="en-US" dirty="0"/>
              <a:t>Branching Strategies</a:t>
            </a:r>
          </a:p>
        </p:txBody>
      </p:sp>
      <p:sp>
        <p:nvSpPr>
          <p:cNvPr id="3" name="Content Placeholder 2">
            <a:extLst>
              <a:ext uri="{FF2B5EF4-FFF2-40B4-BE49-F238E27FC236}">
                <a16:creationId xmlns:a16="http://schemas.microsoft.com/office/drawing/2014/main" id="{7F5D2719-1B38-37E7-5B0A-43E03556C058}"/>
              </a:ext>
            </a:extLst>
          </p:cNvPr>
          <p:cNvSpPr>
            <a:spLocks noGrp="1"/>
          </p:cNvSpPr>
          <p:nvPr>
            <p:ph idx="1"/>
          </p:nvPr>
        </p:nvSpPr>
        <p:spPr>
          <a:xfrm>
            <a:off x="368424" y="1325880"/>
            <a:ext cx="11369809" cy="4047778"/>
          </a:xfrm>
        </p:spPr>
        <p:txBody>
          <a:bodyPr/>
          <a:lstStyle/>
          <a:p>
            <a:r>
              <a:rPr lang="en-US" dirty="0"/>
              <a:t>What’s stable, under what conditions?</a:t>
            </a:r>
          </a:p>
          <a:p>
            <a:r>
              <a:rPr lang="en-US" dirty="0"/>
              <a:t>What’s tested?</a:t>
            </a:r>
          </a:p>
          <a:p>
            <a:r>
              <a:rPr lang="en-US" dirty="0"/>
              <a:t>Branch Lifetimes</a:t>
            </a:r>
          </a:p>
          <a:p>
            <a:pPr lvl="1"/>
            <a:r>
              <a:rPr lang="en-US" dirty="0"/>
              <a:t>Indefinite - main, development, stable</a:t>
            </a:r>
          </a:p>
          <a:p>
            <a:pPr lvl="1"/>
            <a:r>
              <a:rPr lang="en-US" dirty="0"/>
              <a:t>Short term – feature, fixes</a:t>
            </a:r>
          </a:p>
          <a:p>
            <a:pPr lvl="1"/>
            <a:r>
              <a:rPr lang="en-US" dirty="0"/>
              <a:t>Longer Period – based on release schedules</a:t>
            </a:r>
          </a:p>
          <a:p>
            <a:r>
              <a:rPr lang="en-US" dirty="0"/>
              <a:t>Establish Workflow Policies</a:t>
            </a:r>
          </a:p>
          <a:p>
            <a:pPr marL="346075" lvl="1" indent="0">
              <a:buNone/>
            </a:pPr>
            <a:endParaRPr lang="en-US" dirty="0"/>
          </a:p>
          <a:p>
            <a:pPr marL="0" indent="0">
              <a:buNone/>
            </a:pPr>
            <a:endParaRPr lang="en-US" dirty="0"/>
          </a:p>
        </p:txBody>
      </p:sp>
    </p:spTree>
    <p:extLst>
      <p:ext uri="{BB962C8B-B14F-4D97-AF65-F5344CB8AC3E}">
        <p14:creationId xmlns:p14="http://schemas.microsoft.com/office/powerpoint/2010/main" val="3845300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br>
              <a:rPr lang="en-US" dirty="0"/>
            </a:br>
            <a:br>
              <a:rPr lang="en-US" dirty="0"/>
            </a:br>
            <a:r>
              <a:rPr lang="en-US" dirty="0"/>
              <a:t>Why use 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794317"/>
            <a:ext cx="11369809" cy="4047778"/>
          </a:xfrm>
        </p:spPr>
        <p:txBody>
          <a:bodyPr/>
          <a:lstStyle/>
          <a:p>
            <a:r>
              <a:rPr lang="en-US" dirty="0"/>
              <a:t>Allows code review and testing before merge</a:t>
            </a:r>
          </a:p>
          <a:p>
            <a:pPr lvl="1"/>
            <a:r>
              <a:rPr lang="en-US" dirty="0"/>
              <a:t>Alerts team and others about changes in branch before merge</a:t>
            </a:r>
          </a:p>
          <a:p>
            <a:pPr lvl="1"/>
            <a:r>
              <a:rPr lang="en-US" dirty="0"/>
              <a:t>Discussions ensue with possible follow up commits</a:t>
            </a:r>
          </a:p>
          <a:p>
            <a:pPr lvl="1"/>
            <a:r>
              <a:rPr lang="en-US" dirty="0"/>
              <a:t>Can request reviewer (may want particular expertise, may want to give someone knowledge)</a:t>
            </a:r>
          </a:p>
          <a:p>
            <a:r>
              <a:rPr lang="en-US" dirty="0"/>
              <a:t>Set policies for merge</a:t>
            </a:r>
          </a:p>
          <a:p>
            <a:pPr lvl="1"/>
            <a:r>
              <a:rPr lang="en-US" dirty="0"/>
              <a:t>Enforce rules such as coding standards</a:t>
            </a:r>
          </a:p>
          <a:p>
            <a:pPr lvl="1"/>
            <a:r>
              <a:rPr lang="en-US" dirty="0"/>
              <a:t>Minimum number of reviewers</a:t>
            </a:r>
          </a:p>
          <a:p>
            <a:pPr lvl="1"/>
            <a:r>
              <a:rPr lang="en-US" dirty="0"/>
              <a:t>Protected branches – who can merge to certain branches etc.</a:t>
            </a:r>
          </a:p>
        </p:txBody>
      </p:sp>
    </p:spTree>
    <p:extLst>
      <p:ext uri="{BB962C8B-B14F-4D97-AF65-F5344CB8AC3E}">
        <p14:creationId xmlns:p14="http://schemas.microsoft.com/office/powerpoint/2010/main" val="4017952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B276-938A-C092-4575-FC28AB69B0F6}"/>
              </a:ext>
            </a:extLst>
          </p:cNvPr>
          <p:cNvSpPr>
            <a:spLocks noGrp="1"/>
          </p:cNvSpPr>
          <p:nvPr>
            <p:ph type="title"/>
          </p:nvPr>
        </p:nvSpPr>
        <p:spPr/>
        <p:txBody>
          <a:bodyPr/>
          <a:lstStyle/>
          <a:p>
            <a:r>
              <a:rPr lang="en-US" dirty="0"/>
              <a:t>What makes a good Pull Request?</a:t>
            </a:r>
          </a:p>
        </p:txBody>
      </p:sp>
      <p:sp>
        <p:nvSpPr>
          <p:cNvPr id="3" name="Content Placeholder 2">
            <a:extLst>
              <a:ext uri="{FF2B5EF4-FFF2-40B4-BE49-F238E27FC236}">
                <a16:creationId xmlns:a16="http://schemas.microsoft.com/office/drawing/2014/main" id="{3008C007-7D53-97D2-1EBD-CBA0860CB521}"/>
              </a:ext>
            </a:extLst>
          </p:cNvPr>
          <p:cNvSpPr>
            <a:spLocks noGrp="1"/>
          </p:cNvSpPr>
          <p:nvPr>
            <p:ph idx="1"/>
          </p:nvPr>
        </p:nvSpPr>
        <p:spPr>
          <a:xfrm>
            <a:off x="365760" y="1325880"/>
            <a:ext cx="11369809" cy="4047778"/>
          </a:xfrm>
        </p:spPr>
        <p:txBody>
          <a:bodyPr/>
          <a:lstStyle/>
          <a:p>
            <a:r>
              <a:rPr lang="en-US" dirty="0"/>
              <a:t>Covers “one thing”</a:t>
            </a:r>
          </a:p>
          <a:p>
            <a:pPr lvl="1"/>
            <a:r>
              <a:rPr lang="en-US" dirty="0"/>
              <a:t>One body of work</a:t>
            </a:r>
          </a:p>
          <a:p>
            <a:pPr lvl="1"/>
            <a:r>
              <a:rPr lang="en-US" dirty="0"/>
              <a:t>Independently manageable</a:t>
            </a:r>
          </a:p>
          <a:p>
            <a:r>
              <a:rPr lang="en-US" dirty="0"/>
              <a:t>Avoid large PR’s - keep them small</a:t>
            </a:r>
          </a:p>
          <a:p>
            <a:r>
              <a:rPr lang="en-US" dirty="0"/>
              <a:t>Break them up if they get too large</a:t>
            </a:r>
          </a:p>
          <a:p>
            <a:r>
              <a:rPr lang="en-US" dirty="0"/>
              <a:t>Merge frequently (goes with keep them small)</a:t>
            </a:r>
          </a:p>
          <a:p>
            <a:r>
              <a:rPr lang="en-US" dirty="0"/>
              <a:t>Good description – helps reviewers and users </a:t>
            </a:r>
          </a:p>
          <a:p>
            <a:endParaRPr lang="en-US" dirty="0"/>
          </a:p>
        </p:txBody>
      </p:sp>
    </p:spTree>
    <p:extLst>
      <p:ext uri="{BB962C8B-B14F-4D97-AF65-F5344CB8AC3E}">
        <p14:creationId xmlns:p14="http://schemas.microsoft.com/office/powerpoint/2010/main" val="3842119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Git Workflows</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pPr marL="0" indent="0">
              <a:buNone/>
            </a:pPr>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3078149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What is a Git Workflow?</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r>
              <a:rPr lang="en-US" dirty="0">
                <a:solidFill>
                  <a:srgbClr val="202124"/>
                </a:solidFill>
                <a:latin typeface="+mn-lt"/>
              </a:rPr>
              <a:t>A Git workflow consists of the structure of the branches and policies </a:t>
            </a:r>
          </a:p>
          <a:p>
            <a:pPr lvl="1"/>
            <a:r>
              <a:rPr lang="en-US" dirty="0">
                <a:solidFill>
                  <a:srgbClr val="202124"/>
                </a:solidFill>
                <a:latin typeface="+mn-lt"/>
              </a:rPr>
              <a:t>Designated lifetime branches</a:t>
            </a:r>
          </a:p>
          <a:p>
            <a:pPr lvl="2"/>
            <a:r>
              <a:rPr lang="en-US" dirty="0">
                <a:solidFill>
                  <a:srgbClr val="202124"/>
                </a:solidFill>
                <a:latin typeface="+mn-lt"/>
              </a:rPr>
              <a:t>main, production, pre-production, development</a:t>
            </a:r>
          </a:p>
          <a:p>
            <a:pPr lvl="1"/>
            <a:r>
              <a:rPr lang="en-US" b="0" i="0" dirty="0">
                <a:solidFill>
                  <a:srgbClr val="202124"/>
                </a:solidFill>
                <a:effectLst/>
                <a:latin typeface="+mn-lt"/>
              </a:rPr>
              <a:t>Feature Branches</a:t>
            </a:r>
          </a:p>
          <a:p>
            <a:pPr lvl="2"/>
            <a:r>
              <a:rPr lang="en-US" dirty="0">
                <a:solidFill>
                  <a:srgbClr val="202124"/>
                </a:solidFill>
                <a:latin typeface="+mn-lt"/>
              </a:rPr>
              <a:t>New features, bug fixes etc.</a:t>
            </a:r>
            <a:endParaRPr lang="en-US" b="0" i="0" dirty="0">
              <a:solidFill>
                <a:srgbClr val="202124"/>
              </a:solidFill>
              <a:effectLst/>
              <a:latin typeface="+mn-lt"/>
            </a:endParaRPr>
          </a:p>
          <a:p>
            <a:pPr lvl="1"/>
            <a:r>
              <a:rPr lang="en-US" dirty="0">
                <a:solidFill>
                  <a:srgbClr val="202124"/>
                </a:solidFill>
                <a:latin typeface="+mn-lt"/>
              </a:rPr>
              <a:t>Schedules for releases (if applicable)</a:t>
            </a:r>
          </a:p>
          <a:p>
            <a:pPr lvl="1"/>
            <a:r>
              <a:rPr lang="en-US" b="0" i="0" dirty="0">
                <a:solidFill>
                  <a:srgbClr val="202124"/>
                </a:solidFill>
                <a:effectLst/>
                <a:latin typeface="+mn-lt"/>
              </a:rPr>
              <a:t>Testing</a:t>
            </a:r>
          </a:p>
          <a:p>
            <a:pPr lvl="1"/>
            <a:r>
              <a:rPr lang="en-US" dirty="0">
                <a:solidFill>
                  <a:srgbClr val="202124"/>
                </a:solidFill>
                <a:latin typeface="+mn-lt"/>
              </a:rPr>
              <a:t>Branch Protections</a:t>
            </a:r>
            <a:endParaRPr lang="en-US" b="0" i="0" dirty="0">
              <a:solidFill>
                <a:srgbClr val="202124"/>
              </a:solidFill>
              <a:effectLst/>
              <a:latin typeface="+mn-lt"/>
            </a:endParaRPr>
          </a:p>
          <a:p>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615127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David E. Bernholdt, Patricia A. Grubel, and David M. Rogers, Better Scientific Software tutorial, in Improving Scientific Software, Boulder, Colorado and online, 2023. DOI: </a:t>
            </a:r>
            <a:r>
              <a:rPr lang="en-US" sz="1600" b="0" i="0" dirty="0">
                <a:solidFill>
                  <a:srgbClr val="111111"/>
                </a:solidFill>
                <a:effectLst/>
                <a:latin typeface="+mn-lt"/>
                <a:hlinkClick r:id="rId4"/>
              </a:rPr>
              <a:t>10.6084/m9.figshare.22179748</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9472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1C58-3991-67C9-94C8-3702EF8A6FF6}"/>
              </a:ext>
            </a:extLst>
          </p:cNvPr>
          <p:cNvSpPr>
            <a:spLocks noGrp="1"/>
          </p:cNvSpPr>
          <p:nvPr>
            <p:ph type="title"/>
          </p:nvPr>
        </p:nvSpPr>
        <p:spPr/>
        <p:txBody>
          <a:bodyPr/>
          <a:lstStyle/>
          <a:p>
            <a:r>
              <a:rPr lang="en-US" sz="2800" b="1" dirty="0">
                <a:solidFill>
                  <a:srgbClr val="000000"/>
                </a:solidFill>
              </a:rPr>
              <a:t>Why use a Git Workflow?</a:t>
            </a:r>
          </a:p>
        </p:txBody>
      </p:sp>
      <p:sp>
        <p:nvSpPr>
          <p:cNvPr id="3" name="Content Placeholder 2">
            <a:extLst>
              <a:ext uri="{FF2B5EF4-FFF2-40B4-BE49-F238E27FC236}">
                <a16:creationId xmlns:a16="http://schemas.microsoft.com/office/drawing/2014/main" id="{54874CAB-AECD-94F5-BCF3-CB3EC292E557}"/>
              </a:ext>
            </a:extLst>
          </p:cNvPr>
          <p:cNvSpPr>
            <a:spLocks noGrp="1"/>
          </p:cNvSpPr>
          <p:nvPr>
            <p:ph idx="1"/>
          </p:nvPr>
        </p:nvSpPr>
        <p:spPr>
          <a:xfrm>
            <a:off x="365760" y="1188720"/>
            <a:ext cx="11369809" cy="4047778"/>
          </a:xfrm>
        </p:spPr>
        <p:txBody>
          <a:bodyPr/>
          <a:lstStyle/>
          <a:p>
            <a:r>
              <a:rPr lang="en-US" i="0" dirty="0">
                <a:solidFill>
                  <a:srgbClr val="202124"/>
                </a:solidFill>
                <a:effectLst/>
                <a:latin typeface="+mn-lt"/>
              </a:rPr>
              <a:t>Provides collaboration in a consistent and productive manner</a:t>
            </a:r>
          </a:p>
          <a:p>
            <a:r>
              <a:rPr lang="en-US" i="0" dirty="0">
                <a:solidFill>
                  <a:srgbClr val="202124"/>
                </a:solidFill>
                <a:effectLst/>
                <a:latin typeface="+mn-lt"/>
              </a:rPr>
              <a:t>Team members are on the same page for development</a:t>
            </a:r>
            <a:endParaRPr lang="en-US" dirty="0">
              <a:solidFill>
                <a:srgbClr val="202124"/>
              </a:solidFill>
              <a:latin typeface="+mn-lt"/>
            </a:endParaRPr>
          </a:p>
          <a:p>
            <a:r>
              <a:rPr lang="en-US" dirty="0">
                <a:solidFill>
                  <a:srgbClr val="202124"/>
                </a:solidFill>
                <a:latin typeface="+mn-lt"/>
              </a:rPr>
              <a:t>Policies make it clear </a:t>
            </a:r>
          </a:p>
          <a:p>
            <a:pPr lvl="1"/>
            <a:r>
              <a:rPr lang="en-US" dirty="0">
                <a:solidFill>
                  <a:srgbClr val="202124"/>
                </a:solidFill>
                <a:latin typeface="+mn-lt"/>
              </a:rPr>
              <a:t>How to use the branching structure</a:t>
            </a:r>
          </a:p>
          <a:p>
            <a:pPr lvl="1"/>
            <a:r>
              <a:rPr lang="en-US" i="0" dirty="0">
                <a:solidFill>
                  <a:srgbClr val="202124"/>
                </a:solidFill>
                <a:effectLst/>
                <a:latin typeface="+mn-lt"/>
              </a:rPr>
              <a:t>What branches are protected</a:t>
            </a:r>
          </a:p>
          <a:p>
            <a:pPr lvl="1"/>
            <a:r>
              <a:rPr lang="en-US" dirty="0">
                <a:solidFill>
                  <a:srgbClr val="202124"/>
                </a:solidFill>
                <a:latin typeface="+mn-lt"/>
              </a:rPr>
              <a:t>What is tested and when</a:t>
            </a:r>
          </a:p>
          <a:p>
            <a:pPr lvl="1"/>
            <a:r>
              <a:rPr lang="en-US" i="0" dirty="0">
                <a:solidFill>
                  <a:srgbClr val="202124"/>
                </a:solidFill>
                <a:effectLst/>
                <a:latin typeface="+mn-lt"/>
              </a:rPr>
              <a:t>What branches are st</a:t>
            </a:r>
            <a:r>
              <a:rPr lang="en-US" dirty="0">
                <a:solidFill>
                  <a:srgbClr val="202124"/>
                </a:solidFill>
                <a:latin typeface="+mn-lt"/>
              </a:rPr>
              <a:t>able</a:t>
            </a:r>
          </a:p>
          <a:p>
            <a:r>
              <a:rPr lang="en-US" dirty="0">
                <a:solidFill>
                  <a:srgbClr val="202124"/>
                </a:solidFill>
                <a:latin typeface="+mn-lt"/>
              </a:rPr>
              <a:t>Helps team members understand the current state of the code</a:t>
            </a:r>
            <a:endParaRPr lang="en-US" i="0" dirty="0">
              <a:solidFill>
                <a:srgbClr val="202124"/>
              </a:solidFill>
              <a:effectLst/>
              <a:latin typeface="+mn-lt"/>
            </a:endParaRPr>
          </a:p>
          <a:p>
            <a:endParaRPr lang="en-US" sz="2400" dirty="0">
              <a:solidFill>
                <a:srgbClr val="000000"/>
              </a:solidFill>
              <a:latin typeface="+mn-lt"/>
            </a:endParaRPr>
          </a:p>
        </p:txBody>
      </p:sp>
    </p:spTree>
    <p:extLst>
      <p:ext uri="{BB962C8B-B14F-4D97-AF65-F5344CB8AC3E}">
        <p14:creationId xmlns:p14="http://schemas.microsoft.com/office/powerpoint/2010/main" val="3708451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b="1" dirty="0"/>
              <a:t>Commonly Known Git Workflows</a:t>
            </a:r>
            <a:br>
              <a:rPr lang="en-US" b="1" dirty="0"/>
            </a:b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r>
              <a:rPr lang="en-US" dirty="0"/>
              <a:t>Git Flow</a:t>
            </a:r>
          </a:p>
          <a:p>
            <a:r>
              <a:rPr lang="en-US" dirty="0"/>
              <a:t>GitHub Flow</a:t>
            </a:r>
          </a:p>
          <a:p>
            <a:r>
              <a:rPr lang="en-US" dirty="0"/>
              <a:t>GitLab Flow</a:t>
            </a:r>
          </a:p>
          <a:p>
            <a:pPr marL="0" indent="0">
              <a:buNone/>
            </a:pPr>
            <a:r>
              <a:rPr lang="en-US" b="1" dirty="0"/>
              <a:t>Extra Slides at the end show real Git Workflows of some CSE projects</a:t>
            </a:r>
          </a:p>
          <a:p>
            <a:pPr marL="0" indent="0">
              <a:buNone/>
            </a:pPr>
            <a:endParaRPr lang="en-US" dirty="0"/>
          </a:p>
          <a:p>
            <a:pPr marL="0" indent="0">
              <a:buNone/>
            </a:pPr>
            <a:r>
              <a:rPr lang="en-US" dirty="0">
                <a:solidFill>
                  <a:schemeClr val="accent1"/>
                </a:solidFill>
                <a:hlinkClick r:id="rId3"/>
              </a:rPr>
              <a:t>Design Patterns for Git Workflows</a:t>
            </a:r>
            <a:r>
              <a:rPr lang="en-US" dirty="0">
                <a:solidFill>
                  <a:schemeClr val="accent1"/>
                </a:solidFill>
              </a:rPr>
              <a:t> by Roscoe A. Bartlett provides an extensive discussion of the concepts behind git workflows</a:t>
            </a:r>
          </a:p>
        </p:txBody>
      </p:sp>
    </p:spTree>
    <p:extLst>
      <p:ext uri="{BB962C8B-B14F-4D97-AF65-F5344CB8AC3E}">
        <p14:creationId xmlns:p14="http://schemas.microsoft.com/office/powerpoint/2010/main" val="4060798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500623"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Software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main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
        <p:nvSpPr>
          <p:cNvPr id="9" name="TextBox 8">
            <a:extLst>
              <a:ext uri="{FF2B5EF4-FFF2-40B4-BE49-F238E27FC236}">
                <a16:creationId xmlns:a16="http://schemas.microsoft.com/office/drawing/2014/main" id="{2802D390-BEBC-A647-AFDC-5E606EA03997}"/>
              </a:ext>
            </a:extLst>
          </p:cNvPr>
          <p:cNvSpPr txBox="1"/>
          <p:nvPr/>
        </p:nvSpPr>
        <p:spPr>
          <a:xfrm>
            <a:off x="3828641" y="730444"/>
            <a:ext cx="822960" cy="295466"/>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800" b="1" dirty="0"/>
              <a:t>  main  </a:t>
            </a:r>
          </a:p>
        </p:txBody>
      </p:sp>
    </p:spTree>
    <p:extLst>
      <p:ext uri="{BB962C8B-B14F-4D97-AF65-F5344CB8AC3E}">
        <p14:creationId xmlns:p14="http://schemas.microsoft.com/office/powerpoint/2010/main" val="1539049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209398" y="939300"/>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t>
            </a:r>
          </a:p>
          <a:p>
            <a:pPr lvl="1"/>
            <a:r>
              <a:rPr lang="en-US" dirty="0"/>
              <a:t>Simpler workflow</a:t>
            </a:r>
          </a:p>
          <a:p>
            <a:pPr marL="346075" lvl="1" indent="0">
              <a:buNone/>
            </a:pPr>
            <a:endParaRPr lang="en-US" dirty="0"/>
          </a:p>
          <a:p>
            <a:pPr marL="0" indent="-49212">
              <a:buNone/>
            </a:pPr>
            <a:r>
              <a:rPr lang="en-US" dirty="0"/>
              <a:t>Key Ideas</a:t>
            </a:r>
          </a:p>
          <a:p>
            <a:pPr marL="457200" indent="-457200">
              <a:buFont typeface="+mj-lt"/>
              <a:buAutoNum type="arabicPeriod"/>
            </a:pPr>
            <a:r>
              <a:rPr lang="en-US" sz="2000" dirty="0"/>
              <a:t>All commits in the main branch are </a:t>
            </a:r>
            <a:r>
              <a:rPr lang="en-US" sz="2000" b="1" dirty="0"/>
              <a:t>deployable</a:t>
            </a:r>
          </a:p>
          <a:p>
            <a:pPr marL="457200" indent="-457200">
              <a:buFont typeface="+mj-lt"/>
              <a:buAutoNum type="arabicPeriod"/>
            </a:pPr>
            <a:r>
              <a:rPr lang="en-US" sz="2000" dirty="0"/>
              <a:t>Base feature branches off main</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main after Pull Request review </a:t>
            </a:r>
          </a:p>
        </p:txBody>
      </p:sp>
      <p:pic>
        <p:nvPicPr>
          <p:cNvPr id="4" name="Picture 3">
            <a:extLst>
              <a:ext uri="{FF2B5EF4-FFF2-40B4-BE49-F238E27FC236}">
                <a16:creationId xmlns:a16="http://schemas.microsoft.com/office/drawing/2014/main" id="{236779AE-104E-C25A-F194-C5B1551E4237}"/>
              </a:ext>
            </a:extLst>
          </p:cNvPr>
          <p:cNvPicPr>
            <a:picLocks noChangeAspect="1"/>
          </p:cNvPicPr>
          <p:nvPr/>
        </p:nvPicPr>
        <p:blipFill>
          <a:blip r:embed="rId4"/>
          <a:stretch>
            <a:fillRect/>
          </a:stretch>
        </p:blipFill>
        <p:spPr>
          <a:xfrm>
            <a:off x="7017026" y="1387868"/>
            <a:ext cx="5078896" cy="4507845"/>
          </a:xfrm>
          <a:prstGeom prst="rect">
            <a:avLst/>
          </a:prstGeom>
        </p:spPr>
      </p:pic>
    </p:spTree>
    <p:extLst>
      <p:ext uri="{BB962C8B-B14F-4D97-AF65-F5344CB8AC3E}">
        <p14:creationId xmlns:p14="http://schemas.microsoft.com/office/powerpoint/2010/main" val="3917958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https://docs.gitlab.com/ee/topics/gitlab_flow.html</a:t>
            </a:r>
            <a:endParaRPr lang="en-US" dirty="0"/>
          </a:p>
          <a:p>
            <a:pPr lvl="1"/>
            <a:r>
              <a:rPr lang="en-US" dirty="0"/>
              <a:t>Published as viable alternative to Git Flow &amp; GitHub Flow</a:t>
            </a:r>
          </a:p>
          <a:p>
            <a:pPr lvl="1"/>
            <a:r>
              <a:rPr lang="en-US" dirty="0"/>
              <a:t>Semi-structured release schedule</a:t>
            </a:r>
          </a:p>
          <a:p>
            <a:pPr lvl="1"/>
            <a:r>
              <a:rPr lang="en-US" dirty="0"/>
              <a:t>Simplifies difficulties in synchronizing infinite lifetime branches</a:t>
            </a:r>
          </a:p>
          <a:p>
            <a:pPr marL="346075" lvl="1" indent="0">
              <a:buNone/>
            </a:pPr>
            <a:endParaRPr lang="en-US" dirty="0"/>
          </a:p>
          <a:p>
            <a:pPr marL="0" indent="0">
              <a:buNone/>
            </a:pPr>
            <a:r>
              <a:rPr lang="en-US" dirty="0"/>
              <a:t>Key Ideas</a:t>
            </a:r>
          </a:p>
          <a:p>
            <a:r>
              <a:rPr lang="en-US" sz="2000" dirty="0"/>
              <a:t>Main branch is staging area</a:t>
            </a:r>
          </a:p>
          <a:p>
            <a:r>
              <a:rPr lang="en-US" sz="2000" dirty="0"/>
              <a:t>Mature code in main flows downstream into </a:t>
            </a:r>
          </a:p>
          <a:p>
            <a:pPr lvl="1"/>
            <a:r>
              <a:rPr lang="en-US" sz="1600" dirty="0"/>
              <a:t>pre-production  &amp; production infinite lifetime branches</a:t>
            </a:r>
          </a:p>
          <a:p>
            <a:r>
              <a:rPr lang="en-US" sz="2000" dirty="0"/>
              <a:t>Allow for release branches with downstream flow</a:t>
            </a:r>
          </a:p>
          <a:p>
            <a:pPr lvl="1"/>
            <a:r>
              <a:rPr lang="en-US" dirty="0"/>
              <a:t>Fixes made upstream &amp; merged into main.</a:t>
            </a:r>
          </a:p>
          <a:p>
            <a:pPr lvl="1"/>
            <a:r>
              <a:rPr lang="en-US" dirty="0"/>
              <a:t>Fixes cherry picked into release branch</a:t>
            </a:r>
          </a:p>
          <a:p>
            <a:pPr marL="0" indent="0">
              <a:buNone/>
            </a:pPr>
            <a:endParaRPr lang="en-US" dirty="0"/>
          </a:p>
          <a:p>
            <a:endParaRPr lang="en-US" dirty="0"/>
          </a:p>
        </p:txBody>
      </p:sp>
      <p:grpSp>
        <p:nvGrpSpPr>
          <p:cNvPr id="34" name="Group 33">
            <a:extLst>
              <a:ext uri="{FF2B5EF4-FFF2-40B4-BE49-F238E27FC236}">
                <a16:creationId xmlns:a16="http://schemas.microsoft.com/office/drawing/2014/main" id="{BA074189-94F5-B12A-FAF0-77023325923B}"/>
              </a:ext>
            </a:extLst>
          </p:cNvPr>
          <p:cNvGrpSpPr/>
          <p:nvPr/>
        </p:nvGrpSpPr>
        <p:grpSpPr>
          <a:xfrm>
            <a:off x="7630910" y="2259472"/>
            <a:ext cx="4446076" cy="3622765"/>
            <a:chOff x="3145815" y="1384829"/>
            <a:chExt cx="4446076" cy="3622765"/>
          </a:xfrm>
        </p:grpSpPr>
        <p:sp>
          <p:nvSpPr>
            <p:cNvPr id="35" name="TextBox 34">
              <a:extLst>
                <a:ext uri="{FF2B5EF4-FFF2-40B4-BE49-F238E27FC236}">
                  <a16:creationId xmlns:a16="http://schemas.microsoft.com/office/drawing/2014/main" id="{6E194348-3894-1708-6BBC-745444E69427}"/>
                </a:ext>
              </a:extLst>
            </p:cNvPr>
            <p:cNvSpPr txBox="1"/>
            <p:nvPr/>
          </p:nvSpPr>
          <p:spPr>
            <a:xfrm>
              <a:off x="4018716" y="1384829"/>
              <a:ext cx="70235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36" name="TextBox 35">
              <a:extLst>
                <a:ext uri="{FF2B5EF4-FFF2-40B4-BE49-F238E27FC236}">
                  <a16:creationId xmlns:a16="http://schemas.microsoft.com/office/drawing/2014/main" id="{644B0A80-9F8A-8BBD-0180-3ED0500195D7}"/>
                </a:ext>
              </a:extLst>
            </p:cNvPr>
            <p:cNvSpPr txBox="1"/>
            <p:nvPr/>
          </p:nvSpPr>
          <p:spPr>
            <a:xfrm>
              <a:off x="4731670"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pre-production </a:t>
              </a:r>
            </a:p>
          </p:txBody>
        </p:sp>
        <p:sp>
          <p:nvSpPr>
            <p:cNvPr id="37" name="TextBox 36">
              <a:extLst>
                <a:ext uri="{FF2B5EF4-FFF2-40B4-BE49-F238E27FC236}">
                  <a16:creationId xmlns:a16="http://schemas.microsoft.com/office/drawing/2014/main" id="{33538604-AB93-C57E-0AC6-7A70DBA5867A}"/>
                </a:ext>
              </a:extLst>
            </p:cNvPr>
            <p:cNvSpPr txBox="1"/>
            <p:nvPr/>
          </p:nvSpPr>
          <p:spPr>
            <a:xfrm>
              <a:off x="6147396"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production </a:t>
              </a:r>
            </a:p>
          </p:txBody>
        </p:sp>
        <p:sp>
          <p:nvSpPr>
            <p:cNvPr id="38" name="Oval 37">
              <a:extLst>
                <a:ext uri="{FF2B5EF4-FFF2-40B4-BE49-F238E27FC236}">
                  <a16:creationId xmlns:a16="http://schemas.microsoft.com/office/drawing/2014/main" id="{9DB40702-5209-1BF6-176F-2508B08A7540}"/>
                </a:ext>
              </a:extLst>
            </p:cNvPr>
            <p:cNvSpPr/>
            <p:nvPr/>
          </p:nvSpPr>
          <p:spPr>
            <a:xfrm>
              <a:off x="4199352" y="1754900"/>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9" name="Oval 38">
              <a:extLst>
                <a:ext uri="{FF2B5EF4-FFF2-40B4-BE49-F238E27FC236}">
                  <a16:creationId xmlns:a16="http://schemas.microsoft.com/office/drawing/2014/main" id="{47FAE059-CE82-AA5A-3C02-A60614E0D60F}"/>
                </a:ext>
              </a:extLst>
            </p:cNvPr>
            <p:cNvSpPr/>
            <p:nvPr/>
          </p:nvSpPr>
          <p:spPr>
            <a:xfrm>
              <a:off x="3763625" y="2414571"/>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0" name="Straight Arrow Connector 39">
              <a:extLst>
                <a:ext uri="{FF2B5EF4-FFF2-40B4-BE49-F238E27FC236}">
                  <a16:creationId xmlns:a16="http://schemas.microsoft.com/office/drawing/2014/main" id="{ED07C005-432D-56C4-7077-B0E01025F6D0}"/>
                </a:ext>
              </a:extLst>
            </p:cNvPr>
            <p:cNvCxnSpPr>
              <a:cxnSpLocks/>
            </p:cNvCxnSpPr>
            <p:nvPr/>
          </p:nvCxnSpPr>
          <p:spPr>
            <a:xfrm flipH="1">
              <a:off x="4320975" y="2109769"/>
              <a:ext cx="5484" cy="13542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3552E6C-49BA-DD0B-1537-31D2D1EA4DF4}"/>
                </a:ext>
              </a:extLst>
            </p:cNvPr>
            <p:cNvCxnSpPr>
              <a:cxnSpLocks/>
            </p:cNvCxnSpPr>
            <p:nvPr/>
          </p:nvCxnSpPr>
          <p:spPr>
            <a:xfrm flipH="1">
              <a:off x="3929518" y="2095024"/>
              <a:ext cx="278294" cy="3077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A8899EA-A3BA-6787-7674-0D2F477E3F81}"/>
                </a:ext>
              </a:extLst>
            </p:cNvPr>
            <p:cNvCxnSpPr>
              <a:cxnSpLocks/>
            </p:cNvCxnSpPr>
            <p:nvPr/>
          </p:nvCxnSpPr>
          <p:spPr>
            <a:xfrm>
              <a:off x="3856397" y="2740045"/>
              <a:ext cx="0" cy="2514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8DF8BF9-2E93-E546-36AD-ABD1448675CB}"/>
                </a:ext>
              </a:extLst>
            </p:cNvPr>
            <p:cNvSpPr txBox="1"/>
            <p:nvPr/>
          </p:nvSpPr>
          <p:spPr>
            <a:xfrm>
              <a:off x="3145815" y="2003275"/>
              <a:ext cx="872901"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feature  </a:t>
              </a:r>
            </a:p>
          </p:txBody>
        </p:sp>
        <p:sp>
          <p:nvSpPr>
            <p:cNvPr id="44" name="Oval 43">
              <a:extLst>
                <a:ext uri="{FF2B5EF4-FFF2-40B4-BE49-F238E27FC236}">
                  <a16:creationId xmlns:a16="http://schemas.microsoft.com/office/drawing/2014/main" id="{F9AE2BCF-51F0-8578-3401-AE73FAA7E1B6}"/>
                </a:ext>
              </a:extLst>
            </p:cNvPr>
            <p:cNvSpPr/>
            <p:nvPr/>
          </p:nvSpPr>
          <p:spPr>
            <a:xfrm>
              <a:off x="3740421" y="3029254"/>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5" name="Straight Arrow Connector 44">
              <a:extLst>
                <a:ext uri="{FF2B5EF4-FFF2-40B4-BE49-F238E27FC236}">
                  <a16:creationId xmlns:a16="http://schemas.microsoft.com/office/drawing/2014/main" id="{2C47FC5C-AF20-D5F1-68F6-064503C23C94}"/>
                </a:ext>
              </a:extLst>
            </p:cNvPr>
            <p:cNvCxnSpPr>
              <a:cxnSpLocks/>
            </p:cNvCxnSpPr>
            <p:nvPr/>
          </p:nvCxnSpPr>
          <p:spPr>
            <a:xfrm>
              <a:off x="4505736" y="2020951"/>
              <a:ext cx="846551" cy="7190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02E09D1-C127-7616-9D32-88BAC2778A37}"/>
                </a:ext>
              </a:extLst>
            </p:cNvPr>
            <p:cNvCxnSpPr>
              <a:cxnSpLocks/>
            </p:cNvCxnSpPr>
            <p:nvPr/>
          </p:nvCxnSpPr>
          <p:spPr>
            <a:xfrm>
              <a:off x="5491434" y="1792508"/>
              <a:ext cx="0" cy="8871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BB62EF1-E92F-9CFD-7874-10FC8DB93D3E}"/>
                </a:ext>
              </a:extLst>
            </p:cNvPr>
            <p:cNvSpPr/>
            <p:nvPr/>
          </p:nvSpPr>
          <p:spPr>
            <a:xfrm>
              <a:off x="5342911" y="2700746"/>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8" name="Straight Arrow Connector 47">
              <a:extLst>
                <a:ext uri="{FF2B5EF4-FFF2-40B4-BE49-F238E27FC236}">
                  <a16:creationId xmlns:a16="http://schemas.microsoft.com/office/drawing/2014/main" id="{E750F345-3458-716F-9E03-81A39D469E6C}"/>
                </a:ext>
              </a:extLst>
            </p:cNvPr>
            <p:cNvCxnSpPr>
              <a:cxnSpLocks/>
            </p:cNvCxnSpPr>
            <p:nvPr/>
          </p:nvCxnSpPr>
          <p:spPr>
            <a:xfrm>
              <a:off x="6721707" y="1792508"/>
              <a:ext cx="0" cy="14628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E877F22-3893-EF58-04EA-371D999F839D}"/>
                </a:ext>
              </a:extLst>
            </p:cNvPr>
            <p:cNvSpPr txBox="1"/>
            <p:nvPr/>
          </p:nvSpPr>
          <p:spPr>
            <a:xfrm rot="2404259">
              <a:off x="4620011" y="2101198"/>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50" name="Straight Arrow Connector 49">
              <a:extLst>
                <a:ext uri="{FF2B5EF4-FFF2-40B4-BE49-F238E27FC236}">
                  <a16:creationId xmlns:a16="http://schemas.microsoft.com/office/drawing/2014/main" id="{F057CC73-6F38-DEEE-F820-000FAEB81524}"/>
                </a:ext>
              </a:extLst>
            </p:cNvPr>
            <p:cNvCxnSpPr>
              <a:cxnSpLocks/>
            </p:cNvCxnSpPr>
            <p:nvPr/>
          </p:nvCxnSpPr>
          <p:spPr>
            <a:xfrm>
              <a:off x="5687332" y="2927741"/>
              <a:ext cx="878373" cy="4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0D44120-7EA5-05AE-C1BF-AFDC51E7BB98}"/>
                </a:ext>
              </a:extLst>
            </p:cNvPr>
            <p:cNvSpPr txBox="1"/>
            <p:nvPr/>
          </p:nvSpPr>
          <p:spPr>
            <a:xfrm rot="1373682">
              <a:off x="5779200" y="2816092"/>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52" name="Oval 51">
              <a:extLst>
                <a:ext uri="{FF2B5EF4-FFF2-40B4-BE49-F238E27FC236}">
                  <a16:creationId xmlns:a16="http://schemas.microsoft.com/office/drawing/2014/main" id="{4AA69833-6FA6-A954-E3CE-7F480E34C2D7}"/>
                </a:ext>
              </a:extLst>
            </p:cNvPr>
            <p:cNvSpPr/>
            <p:nvPr/>
          </p:nvSpPr>
          <p:spPr>
            <a:xfrm>
              <a:off x="6582560" y="3289636"/>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53" name="Straight Arrow Connector 52">
              <a:extLst>
                <a:ext uri="{FF2B5EF4-FFF2-40B4-BE49-F238E27FC236}">
                  <a16:creationId xmlns:a16="http://schemas.microsoft.com/office/drawing/2014/main" id="{CF2BE768-5E9D-5859-D363-250D31D91384}"/>
                </a:ext>
              </a:extLst>
            </p:cNvPr>
            <p:cNvCxnSpPr>
              <a:cxnSpLocks/>
            </p:cNvCxnSpPr>
            <p:nvPr/>
          </p:nvCxnSpPr>
          <p:spPr>
            <a:xfrm>
              <a:off x="3978444" y="3357591"/>
              <a:ext cx="208724" cy="2127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5341CD2-30F8-0F2E-BE4C-F8A168D8BB70}"/>
                </a:ext>
              </a:extLst>
            </p:cNvPr>
            <p:cNvCxnSpPr>
              <a:cxnSpLocks/>
            </p:cNvCxnSpPr>
            <p:nvPr/>
          </p:nvCxnSpPr>
          <p:spPr>
            <a:xfrm flipH="1">
              <a:off x="5478698" y="3020001"/>
              <a:ext cx="12735" cy="13015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52360BC5-B685-F5CD-4BE1-A24C94DBC246}"/>
                </a:ext>
              </a:extLst>
            </p:cNvPr>
            <p:cNvSpPr/>
            <p:nvPr/>
          </p:nvSpPr>
          <p:spPr>
            <a:xfrm>
              <a:off x="5314769" y="4376994"/>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56" name="TextBox 55">
              <a:extLst>
                <a:ext uri="{FF2B5EF4-FFF2-40B4-BE49-F238E27FC236}">
                  <a16:creationId xmlns:a16="http://schemas.microsoft.com/office/drawing/2014/main" id="{B5002DA0-9B7B-D71D-090B-8013218D7F9D}"/>
                </a:ext>
              </a:extLst>
            </p:cNvPr>
            <p:cNvSpPr txBox="1"/>
            <p:nvPr/>
          </p:nvSpPr>
          <p:spPr>
            <a:xfrm rot="2423000">
              <a:off x="4494169" y="3779246"/>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57" name="Straight Arrow Connector 56">
              <a:extLst>
                <a:ext uri="{FF2B5EF4-FFF2-40B4-BE49-F238E27FC236}">
                  <a16:creationId xmlns:a16="http://schemas.microsoft.com/office/drawing/2014/main" id="{5320F324-7C72-EE84-3EBD-1D19D2174E18}"/>
                </a:ext>
              </a:extLst>
            </p:cNvPr>
            <p:cNvCxnSpPr>
              <a:cxnSpLocks/>
            </p:cNvCxnSpPr>
            <p:nvPr/>
          </p:nvCxnSpPr>
          <p:spPr>
            <a:xfrm>
              <a:off x="4437761" y="3740871"/>
              <a:ext cx="856754" cy="7219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F0B0174-1F17-B406-5762-9A969109DF4A}"/>
                </a:ext>
              </a:extLst>
            </p:cNvPr>
            <p:cNvCxnSpPr>
              <a:cxnSpLocks/>
            </p:cNvCxnSpPr>
            <p:nvPr/>
          </p:nvCxnSpPr>
          <p:spPr>
            <a:xfrm>
              <a:off x="4323469" y="3849193"/>
              <a:ext cx="0" cy="531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C61332A-5866-7C43-BB9D-984D6A4C9316}"/>
                </a:ext>
              </a:extLst>
            </p:cNvPr>
            <p:cNvCxnSpPr>
              <a:cxnSpLocks/>
            </p:cNvCxnSpPr>
            <p:nvPr/>
          </p:nvCxnSpPr>
          <p:spPr>
            <a:xfrm>
              <a:off x="5613318" y="4580158"/>
              <a:ext cx="953924" cy="3247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3B01272-60CD-DBA3-1AFC-633B7C4723B9}"/>
                </a:ext>
              </a:extLst>
            </p:cNvPr>
            <p:cNvSpPr txBox="1"/>
            <p:nvPr/>
          </p:nvSpPr>
          <p:spPr>
            <a:xfrm rot="1009219">
              <a:off x="5692969" y="4416395"/>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61" name="Oval 60">
              <a:extLst>
                <a:ext uri="{FF2B5EF4-FFF2-40B4-BE49-F238E27FC236}">
                  <a16:creationId xmlns:a16="http://schemas.microsoft.com/office/drawing/2014/main" id="{F7FB7372-7A61-6644-995B-76CCC00845B3}"/>
                </a:ext>
              </a:extLst>
            </p:cNvPr>
            <p:cNvSpPr/>
            <p:nvPr/>
          </p:nvSpPr>
          <p:spPr>
            <a:xfrm>
              <a:off x="6582560" y="4742551"/>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2" name="Oval 61">
              <a:extLst>
                <a:ext uri="{FF2B5EF4-FFF2-40B4-BE49-F238E27FC236}">
                  <a16:creationId xmlns:a16="http://schemas.microsoft.com/office/drawing/2014/main" id="{43677831-1A22-F73C-DD17-8803CD379FD1}"/>
                </a:ext>
              </a:extLst>
            </p:cNvPr>
            <p:cNvSpPr/>
            <p:nvPr/>
          </p:nvSpPr>
          <p:spPr>
            <a:xfrm>
              <a:off x="4184322" y="3487661"/>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63" name="Straight Arrow Connector 62">
              <a:extLst>
                <a:ext uri="{FF2B5EF4-FFF2-40B4-BE49-F238E27FC236}">
                  <a16:creationId xmlns:a16="http://schemas.microsoft.com/office/drawing/2014/main" id="{7593771C-49CC-9C51-1617-63193D38D6FE}"/>
                </a:ext>
              </a:extLst>
            </p:cNvPr>
            <p:cNvCxnSpPr>
              <a:cxnSpLocks/>
              <a:endCxn id="61" idx="0"/>
            </p:cNvCxnSpPr>
            <p:nvPr/>
          </p:nvCxnSpPr>
          <p:spPr>
            <a:xfrm>
              <a:off x="6721707" y="3683041"/>
              <a:ext cx="1" cy="10595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2859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Guidelines for establishing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10353822" cy="4047778"/>
          </a:xfrm>
        </p:spPr>
        <p:txBody>
          <a:bodyPr/>
          <a:lstStyle/>
          <a:p>
            <a:r>
              <a:rPr lang="en-US" dirty="0"/>
              <a:t>Communicating it to your collaborators</a:t>
            </a:r>
          </a:p>
          <a:p>
            <a:pPr lvl="1"/>
            <a:r>
              <a:rPr lang="en-US" dirty="0"/>
              <a:t>Include workflow in Contributing Guide</a:t>
            </a:r>
          </a:p>
          <a:p>
            <a:pPr lvl="1"/>
            <a:r>
              <a:rPr lang="en-US" dirty="0"/>
              <a:t>Establish conventions for branch naming (issues, major/minor versions)</a:t>
            </a:r>
          </a:p>
          <a:p>
            <a:r>
              <a:rPr lang="en-US" dirty="0"/>
              <a:t>Enforce workflow</a:t>
            </a:r>
          </a:p>
          <a:p>
            <a:pPr lvl="1"/>
            <a:r>
              <a:rPr lang="en-US" dirty="0"/>
              <a:t>Branch protections</a:t>
            </a:r>
          </a:p>
          <a:p>
            <a:pPr lvl="1"/>
            <a:r>
              <a:rPr lang="en-US" dirty="0"/>
              <a:t>Limiting who can push/merge</a:t>
            </a:r>
          </a:p>
          <a:p>
            <a:pPr lvl="1"/>
            <a:r>
              <a:rPr lang="en-US" dirty="0"/>
              <a:t>Testing &amp; review requirements</a:t>
            </a:r>
          </a:p>
          <a:p>
            <a:r>
              <a:rPr lang="en-US" sz="2200" b="1" dirty="0"/>
              <a:t>Adopt what is good for your team</a:t>
            </a:r>
          </a:p>
          <a:p>
            <a:pPr lvl="1"/>
            <a:r>
              <a:rPr lang="en-US" sz="1800" dirty="0"/>
              <a:t>Consider team culture and project challenges</a:t>
            </a:r>
          </a:p>
          <a:p>
            <a:pPr lvl="1"/>
            <a:r>
              <a:rPr lang="en-US" sz="1800" dirty="0"/>
              <a:t>Assess what is and isn’t feasible/acceptable</a:t>
            </a:r>
          </a:p>
          <a:p>
            <a:pPr lvl="1"/>
            <a:r>
              <a:rPr lang="en-US" sz="1800" b="1" dirty="0"/>
              <a:t>Start with simplest </a:t>
            </a:r>
            <a:r>
              <a:rPr lang="en-US" sz="1800" dirty="0"/>
              <a:t>and add complexity where and when necessary</a:t>
            </a:r>
          </a:p>
        </p:txBody>
      </p:sp>
    </p:spTree>
    <p:extLst>
      <p:ext uri="{BB962C8B-B14F-4D97-AF65-F5344CB8AC3E}">
        <p14:creationId xmlns:p14="http://schemas.microsoft.com/office/powerpoint/2010/main" val="57151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Using Agile for Scientific Software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extLst>
      <p:ext uri="{BB962C8B-B14F-4D97-AF65-F5344CB8AC3E}">
        <p14:creationId xmlns:p14="http://schemas.microsoft.com/office/powerpoint/2010/main" val="1800223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Some “common misconceptions” about agile</a:t>
            </a:r>
          </a:p>
          <a:p>
            <a:pPr lvl="1"/>
            <a:r>
              <a:rPr lang="en-US" dirty="0">
                <a:uFillTx/>
              </a:rPr>
              <a:t>I don’t write documentation</a:t>
            </a:r>
          </a:p>
          <a:p>
            <a:pPr lvl="1"/>
            <a:r>
              <a:rPr lang="en-US" dirty="0">
                <a:uFillTx/>
              </a:rPr>
              <a:t>I don’t do formal requirements, design, or really test…</a:t>
            </a:r>
          </a:p>
          <a:p>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3"/>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4"/>
              </a:rPr>
              <a:t>http://</a:t>
            </a:r>
            <a:r>
              <a:rPr lang="en-US" sz="2000" dirty="0" err="1">
                <a:uFillTx/>
                <a:hlinkClick r:id="rId4"/>
              </a:rPr>
              <a:t>agilemanifesto.org</a:t>
            </a:r>
            <a:r>
              <a:rPr lang="en-US" sz="2000" dirty="0">
                <a:uFillTx/>
                <a:hlinkClick r:id="rId4"/>
              </a:rPr>
              <a:t>/</a:t>
            </a:r>
            <a:endParaRPr lang="en-US" sz="2000" dirty="0">
              <a:uFillTx/>
            </a:endParaRPr>
          </a:p>
        </p:txBody>
      </p:sp>
      <p:sp>
        <p:nvSpPr>
          <p:cNvPr id="7" name="Frame 6"/>
          <p:cNvSpPr>
            <a:spLocks/>
          </p:cNvSpPr>
          <p:nvPr/>
        </p:nvSpPr>
        <p:spPr>
          <a:xfrm>
            <a:off x="4246049" y="4298781"/>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dirty="0">
                <a:solidFill>
                  <a:srgbClr val="000000"/>
                </a:solidFill>
              </a:rPr>
              <a:t>Why Develop Software Collaboratively?</a:t>
            </a:r>
          </a:p>
          <a:p>
            <a:r>
              <a:rPr lang="en-US" dirty="0">
                <a:solidFill>
                  <a:srgbClr val="000000"/>
                </a:solidFill>
              </a:rPr>
              <a:t>Tools</a:t>
            </a:r>
          </a:p>
          <a:p>
            <a:r>
              <a:rPr lang="en-US" dirty="0">
                <a:solidFill>
                  <a:srgbClr val="000000"/>
                </a:solidFill>
              </a:rPr>
              <a:t>Version Control - Using Git</a:t>
            </a:r>
          </a:p>
          <a:p>
            <a:r>
              <a:rPr lang="en-US" dirty="0">
                <a:solidFill>
                  <a:srgbClr val="000000"/>
                </a:solidFill>
              </a:rPr>
              <a:t>Git Workflows</a:t>
            </a:r>
          </a:p>
          <a:p>
            <a:r>
              <a:rPr lang="en-US" dirty="0">
                <a:solidFill>
                  <a:srgbClr val="000000"/>
                </a:solidFill>
              </a:rPr>
              <a:t>Using Agile for Scientific Software</a:t>
            </a:r>
          </a:p>
          <a:p>
            <a:r>
              <a:rPr lang="en-US" dirty="0">
                <a:solidFill>
                  <a:srgbClr val="000000"/>
                </a:solidFill>
              </a:rPr>
              <a:t>Kanban</a:t>
            </a:r>
          </a:p>
          <a:p>
            <a:r>
              <a:rPr lang="en-US" dirty="0">
                <a:solidFill>
                  <a:srgbClr val="000000"/>
                </a:solidFill>
              </a:rPr>
              <a:t>Code Review</a:t>
            </a:r>
          </a:p>
          <a:p>
            <a:r>
              <a:rPr lang="en-US" dirty="0">
                <a:solidFill>
                  <a:srgbClr val="000000"/>
                </a:solidFill>
              </a:rPr>
              <a:t>Software Licensing</a:t>
            </a:r>
          </a:p>
          <a:p>
            <a:r>
              <a:rPr lang="en-US" dirty="0"/>
              <a:t>Extra Slides – Git Workflows from CSE projects</a:t>
            </a: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05020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a:t>
            </a:r>
          </a:p>
          <a:p>
            <a:pPr lvl="1"/>
            <a:r>
              <a:rPr lang="en-US" dirty="0"/>
              <a:t>A</a:t>
            </a:r>
            <a:r>
              <a:rPr lang="en-US" dirty="0">
                <a:uFillTx/>
              </a:rPr>
              <a:t>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a:t>
            </a:r>
          </a:p>
        </p:txBody>
      </p:sp>
    </p:spTree>
    <p:extLst>
      <p:ext uri="{BB962C8B-B14F-4D97-AF65-F5344CB8AC3E}">
        <p14:creationId xmlns:p14="http://schemas.microsoft.com/office/powerpoint/2010/main" val="2702922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2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t>Under review</a:t>
            </a:r>
            <a:endParaRPr lang="en-US" b="0" kern="0" dirty="0">
              <a:uFillTx/>
            </a:endParaRP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pic>
        <p:nvPicPr>
          <p:cNvPr id="5" name="Picture 4">
            <a:extLst>
              <a:ext uri="{FF2B5EF4-FFF2-40B4-BE49-F238E27FC236}">
                <a16:creationId xmlns:a16="http://schemas.microsoft.com/office/drawing/2014/main" id="{7E3DFDFD-7CC7-8F68-104E-6A00EC2346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6039" y="487526"/>
            <a:ext cx="2438400" cy="167670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AF330A2-B679-934D-A5D6-5C7F82A7D433}"/>
              </a:ext>
            </a:extLst>
          </p:cNvPr>
          <p:cNvSpPr/>
          <p:nvPr/>
        </p:nvSpPr>
        <p:spPr>
          <a:xfrm>
            <a:off x="7703737" y="155569"/>
            <a:ext cx="4369699" cy="3672153"/>
          </a:xfrm>
          <a:prstGeom prst="roundRect">
            <a:avLst/>
          </a:prstGeom>
          <a:solidFill>
            <a:srgbClr val="325393">
              <a:alpha val="27059"/>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7" name="Picture 6">
            <a:extLst>
              <a:ext uri="{FF2B5EF4-FFF2-40B4-BE49-F238E27FC236}">
                <a16:creationId xmlns:a16="http://schemas.microsoft.com/office/drawing/2014/main" id="{A41118CD-55D7-7843-8984-71FD24F01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417" y="590300"/>
            <a:ext cx="3166152" cy="1507169"/>
          </a:xfrm>
          <a:prstGeom prst="rect">
            <a:avLst/>
          </a:prstGeom>
        </p:spPr>
      </p:pic>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or GitLab Issues &amp; Project Boards</a:t>
            </a:r>
          </a:p>
          <a:p>
            <a:pPr lvl="1"/>
            <a:r>
              <a:rPr lang="en-US" b="0" dirty="0">
                <a:uFillTx/>
              </a:rPr>
              <a:t>Many more.</a:t>
            </a:r>
          </a:p>
          <a:p>
            <a:r>
              <a:rPr lang="en-US" b="0" dirty="0">
                <a:uFillTx/>
              </a:rPr>
              <a:t>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p:txBody>
      </p:sp>
      <p:pic>
        <p:nvPicPr>
          <p:cNvPr id="1026" name="Picture 2" descr="A Trello board showing the visualization of the tasks that are planned... |  Download Scientific Diagram">
            <a:extLst>
              <a:ext uri="{FF2B5EF4-FFF2-40B4-BE49-F238E27FC236}">
                <a16:creationId xmlns:a16="http://schemas.microsoft.com/office/drawing/2014/main" id="{644C3A3D-9E4C-634D-9EAC-805580FCC4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5760" y="1291550"/>
            <a:ext cx="3091333" cy="1400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5830A9-9BF3-A243-ACF6-3E402750EB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4665" y="1827106"/>
            <a:ext cx="2438400" cy="167670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“active”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a:t>
            </a:r>
          </a:p>
        </p:txBody>
      </p:sp>
    </p:spTree>
    <p:extLst>
      <p:ext uri="{BB962C8B-B14F-4D97-AF65-F5344CB8AC3E}">
        <p14:creationId xmlns:p14="http://schemas.microsoft.com/office/powerpoint/2010/main" val="3267493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 – What Peer Code Review Can Provide</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409507" y="742950"/>
            <a:ext cx="11369809" cy="4794250"/>
          </a:xfrm>
        </p:spPr>
        <p:txBody>
          <a:bodyPr/>
          <a:lstStyle/>
          <a:p>
            <a:r>
              <a:rPr lang="en-US" dirty="0"/>
              <a:t>Allows discussion of proposed changes</a:t>
            </a:r>
          </a:p>
          <a:p>
            <a:pPr lvl="1"/>
            <a:r>
              <a:rPr lang="en-US" dirty="0"/>
              <a:t>Iterations for better code</a:t>
            </a:r>
          </a:p>
          <a:p>
            <a:pPr lvl="1"/>
            <a:r>
              <a:rPr lang="en-US" dirty="0"/>
              <a:t>Discussions and reviewing allow more understanding of the code </a:t>
            </a:r>
          </a:p>
          <a:p>
            <a:r>
              <a:rPr lang="en-US" dirty="0"/>
              <a:t>Ensures requested change/feature met</a:t>
            </a:r>
          </a:p>
          <a:p>
            <a:r>
              <a:rPr lang="en-US" dirty="0"/>
              <a:t>Evaluates impact of the change</a:t>
            </a:r>
          </a:p>
          <a:p>
            <a:pPr lvl="1"/>
            <a:r>
              <a:rPr lang="en-US" dirty="0"/>
              <a:t>Breakages</a:t>
            </a:r>
          </a:p>
          <a:p>
            <a:pPr lvl="1"/>
            <a:r>
              <a:rPr lang="en-US" dirty="0"/>
              <a:t>Interactions with other parts of code</a:t>
            </a:r>
          </a:p>
          <a:p>
            <a:r>
              <a:rPr lang="en-US" dirty="0"/>
              <a:t>Ensures coding guidelines are met</a:t>
            </a:r>
          </a:p>
          <a:p>
            <a:r>
              <a:rPr lang="en-US" dirty="0"/>
              <a:t>Improves practices by learning</a:t>
            </a:r>
          </a:p>
          <a:p>
            <a:pPr lvl="1"/>
            <a:r>
              <a:rPr lang="en-US" dirty="0"/>
              <a:t>About other parts of the code</a:t>
            </a:r>
          </a:p>
          <a:p>
            <a:pPr lvl="1"/>
            <a:r>
              <a:rPr lang="en-US" dirty="0"/>
              <a:t>Helpful coding techniques by others</a:t>
            </a:r>
          </a:p>
          <a:p>
            <a:pPr marL="0" indent="0">
              <a:buNone/>
            </a:pPr>
            <a:endParaRPr lang="en-US" dirty="0"/>
          </a:p>
        </p:txBody>
      </p:sp>
      <p:sp>
        <p:nvSpPr>
          <p:cNvPr id="4" name="TextBox 3">
            <a:extLst>
              <a:ext uri="{FF2B5EF4-FFF2-40B4-BE49-F238E27FC236}">
                <a16:creationId xmlns:a16="http://schemas.microsoft.com/office/drawing/2014/main" id="{3221CF11-B650-9D4F-B9A0-430ED74F62F2}"/>
              </a:ext>
            </a:extLst>
          </p:cNvPr>
          <p:cNvSpPr txBox="1"/>
          <p:nvPr/>
        </p:nvSpPr>
        <p:spPr>
          <a:xfrm>
            <a:off x="5656459" y="3851275"/>
            <a:ext cx="6532366" cy="1015663"/>
          </a:xfrm>
          <a:prstGeom prst="rect">
            <a:avLst/>
          </a:prstGeom>
          <a:noFill/>
        </p:spPr>
        <p:txBody>
          <a:bodyPr wrap="none" lIns="118872" tIns="91440" rIns="118872" bIns="91440" rtlCol="0" anchor="ctr" anchorCtr="0">
            <a:spAutoFit/>
          </a:bodyPr>
          <a:lstStyle/>
          <a:p>
            <a:pPr marL="0" indent="0">
              <a:buNone/>
            </a:pPr>
            <a:r>
              <a:rPr lang="en-US" dirty="0"/>
              <a:t>Blog: </a:t>
            </a:r>
            <a:r>
              <a:rPr lang="en-US" b="1" dirty="0"/>
              <a:t>How to code review in a Pull Request</a:t>
            </a:r>
          </a:p>
          <a:p>
            <a:pPr marL="0" indent="0">
              <a:buNone/>
            </a:pPr>
            <a:r>
              <a:rPr lang="en-US" dirty="0"/>
              <a:t>Author: Hugo Sousa - March 17, 2021</a:t>
            </a:r>
          </a:p>
          <a:p>
            <a:pPr marL="0" indent="0">
              <a:buNone/>
            </a:pPr>
            <a:r>
              <a:rPr lang="en-US" u="sng" dirty="0">
                <a:solidFill>
                  <a:srgbClr val="AA2F36"/>
                </a:solidFill>
              </a:rPr>
              <a:t>https://</a:t>
            </a:r>
            <a:r>
              <a:rPr lang="en-US" u="sng" dirty="0" err="1">
                <a:solidFill>
                  <a:srgbClr val="AA2F36"/>
                </a:solidFill>
              </a:rPr>
              <a:t>blog.codacy.com</a:t>
            </a:r>
            <a:r>
              <a:rPr lang="en-US" u="sng" dirty="0">
                <a:solidFill>
                  <a:srgbClr val="AA2F36"/>
                </a:solidFill>
              </a:rPr>
              <a:t>/how-to-code-review-in-a-pull-request/</a:t>
            </a:r>
          </a:p>
        </p:txBody>
      </p:sp>
    </p:spTree>
    <p:extLst>
      <p:ext uri="{BB962C8B-B14F-4D97-AF65-F5344CB8AC3E}">
        <p14:creationId xmlns:p14="http://schemas.microsoft.com/office/powerpoint/2010/main" val="2566176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365760" y="199073"/>
            <a:ext cx="11372473" cy="914400"/>
          </a:xfrm>
        </p:spPr>
        <p:txBody>
          <a:bodyPr/>
          <a:lstStyle/>
          <a:p>
            <a:r>
              <a:rPr lang="en-US" dirty="0"/>
              <a:t>Code Review  - Improvement and Practices</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367091" y="656273"/>
            <a:ext cx="11369809" cy="4935220"/>
          </a:xfrm>
        </p:spPr>
        <p:txBody>
          <a:bodyPr/>
          <a:lstStyle/>
          <a:p>
            <a:r>
              <a:rPr lang="en-US" dirty="0"/>
              <a:t>Helpful practices for scientific research software</a:t>
            </a:r>
          </a:p>
          <a:p>
            <a:pPr lvl="1"/>
            <a:r>
              <a:rPr lang="en-US" dirty="0"/>
              <a:t>Make code review process formal with structured guidelines</a:t>
            </a:r>
          </a:p>
          <a:p>
            <a:pPr lvl="1"/>
            <a:r>
              <a:rPr lang="en-US" dirty="0"/>
              <a:t>Allocate sufficient time in the development process to perform code review</a:t>
            </a:r>
          </a:p>
          <a:p>
            <a:pPr lvl="1"/>
            <a:r>
              <a:rPr lang="en-US" dirty="0"/>
              <a:t>Try to ensure at least one science review and one technical review</a:t>
            </a:r>
          </a:p>
          <a:p>
            <a:pPr lvl="1"/>
            <a:r>
              <a:rPr lang="en-US" dirty="0"/>
              <a:t>Timely reviews - provide quick feedback to incoming review requests</a:t>
            </a:r>
          </a:p>
          <a:p>
            <a:pPr lvl="1"/>
            <a:r>
              <a:rPr lang="en-US" dirty="0"/>
              <a:t>Train reviewers on how to phrase good feedback</a:t>
            </a:r>
          </a:p>
          <a:p>
            <a:pPr lvl="1"/>
            <a:r>
              <a:rPr lang="en-US" dirty="0"/>
              <a:t>Train developers to accept comments to improve their code</a:t>
            </a:r>
          </a:p>
          <a:p>
            <a:pPr lvl="1"/>
            <a:r>
              <a:rPr lang="en-US" dirty="0"/>
              <a:t>Include automatic code review tool and train reviewers in best use practice of the tool</a:t>
            </a:r>
          </a:p>
          <a:p>
            <a:pPr lvl="1"/>
            <a:endParaRPr lang="en-US" dirty="0"/>
          </a:p>
          <a:p>
            <a:pPr marL="346075" lvl="1" indent="0">
              <a:buNone/>
            </a:pPr>
            <a:endParaRPr lang="en-US" sz="1800" u="sng" dirty="0">
              <a:solidFill>
                <a:srgbClr val="D13940"/>
              </a:solidFill>
              <a:uFill>
                <a:solidFill>
                  <a:srgbClr val="D13940"/>
                </a:solidFill>
              </a:uFill>
            </a:endParaRPr>
          </a:p>
        </p:txBody>
      </p:sp>
      <p:sp>
        <p:nvSpPr>
          <p:cNvPr id="4" name="TextBox 3">
            <a:extLst>
              <a:ext uri="{FF2B5EF4-FFF2-40B4-BE49-F238E27FC236}">
                <a16:creationId xmlns:a16="http://schemas.microsoft.com/office/drawing/2014/main" id="{B20555F4-2F93-6F42-97B6-DE302B1B6741}"/>
              </a:ext>
            </a:extLst>
          </p:cNvPr>
          <p:cNvSpPr txBox="1"/>
          <p:nvPr/>
        </p:nvSpPr>
        <p:spPr>
          <a:xfrm>
            <a:off x="451926" y="3877498"/>
            <a:ext cx="11369808" cy="1015663"/>
          </a:xfrm>
          <a:prstGeom prst="rect">
            <a:avLst/>
          </a:prstGeom>
          <a:noFill/>
        </p:spPr>
        <p:txBody>
          <a:bodyPr wrap="square" lIns="118872" tIns="91440" rIns="118872" bIns="91440" rtlCol="0" anchor="ctr" anchorCtr="0">
            <a:spAutoFit/>
          </a:bodyPr>
          <a:lstStyle/>
          <a:p>
            <a:pPr marL="0" indent="0">
              <a:buNone/>
            </a:pPr>
            <a:r>
              <a:rPr lang="en-US" b="1" i="0" dirty="0">
                <a:solidFill>
                  <a:srgbClr val="3A3A3A"/>
                </a:solidFill>
                <a:effectLst/>
                <a:latin typeface="Open Sans" panose="020B0606030504020204" pitchFamily="34" charset="0"/>
              </a:rPr>
              <a:t>Investing in Code Reviews for Better Research Software</a:t>
            </a:r>
            <a:r>
              <a:rPr lang="en-US" b="0" i="0" dirty="0">
                <a:solidFill>
                  <a:srgbClr val="3A3A3A"/>
                </a:solidFill>
                <a:effectLst/>
                <a:latin typeface="Open Sans" panose="020B0606030504020204" pitchFamily="34" charset="0"/>
              </a:rPr>
              <a:t> (2022-10-12)</a:t>
            </a:r>
          </a:p>
          <a:p>
            <a:pPr marL="0" indent="0">
              <a:buNone/>
            </a:pPr>
            <a:r>
              <a:rPr lang="en-US" dirty="0"/>
              <a:t>Presenters : T</a:t>
            </a:r>
            <a:r>
              <a:rPr lang="en-US" b="0" i="0" dirty="0">
                <a:solidFill>
                  <a:srgbClr val="3A3A3A"/>
                </a:solidFill>
                <a:effectLst/>
                <a:latin typeface="Open Sans" panose="020B0606030504020204" pitchFamily="34" charset="0"/>
              </a:rPr>
              <a:t>hibault </a:t>
            </a:r>
            <a:r>
              <a:rPr lang="en-US" b="0" i="0" dirty="0" err="1">
                <a:solidFill>
                  <a:srgbClr val="3A3A3A"/>
                </a:solidFill>
                <a:effectLst/>
                <a:latin typeface="Open Sans" panose="020B0606030504020204" pitchFamily="34" charset="0"/>
              </a:rPr>
              <a:t>Lestang</a:t>
            </a:r>
            <a:r>
              <a:rPr lang="en-US" b="0" i="0" dirty="0">
                <a:solidFill>
                  <a:srgbClr val="3A3A3A"/>
                </a:solidFill>
                <a:effectLst/>
                <a:latin typeface="Open Sans" panose="020B0606030504020204" pitchFamily="34" charset="0"/>
              </a:rPr>
              <a:t>, Dominik </a:t>
            </a:r>
            <a:r>
              <a:rPr lang="en-US" b="0" i="0" dirty="0" err="1">
                <a:solidFill>
                  <a:srgbClr val="3A3A3A"/>
                </a:solidFill>
                <a:effectLst/>
                <a:latin typeface="Open Sans" panose="020B0606030504020204" pitchFamily="34" charset="0"/>
              </a:rPr>
              <a:t>Krzemiński</a:t>
            </a:r>
            <a:r>
              <a:rPr lang="en-US" b="0" i="0" dirty="0">
                <a:solidFill>
                  <a:srgbClr val="3A3A3A"/>
                </a:solidFill>
                <a:effectLst/>
                <a:latin typeface="Open Sans" panose="020B0606030504020204" pitchFamily="34" charset="0"/>
              </a:rPr>
              <a:t> and Valerio Maggio </a:t>
            </a:r>
            <a:endParaRPr lang="en-US" dirty="0"/>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-best-practices-webinars/#webinar068</a:t>
            </a:r>
          </a:p>
        </p:txBody>
      </p:sp>
      <p:sp>
        <p:nvSpPr>
          <p:cNvPr id="5" name="TextBox 4">
            <a:extLst>
              <a:ext uri="{FF2B5EF4-FFF2-40B4-BE49-F238E27FC236}">
                <a16:creationId xmlns:a16="http://schemas.microsoft.com/office/drawing/2014/main" id="{1CECE43F-31E9-16F0-D434-A5BD032FBD98}"/>
              </a:ext>
            </a:extLst>
          </p:cNvPr>
          <p:cNvSpPr txBox="1"/>
          <p:nvPr/>
        </p:nvSpPr>
        <p:spPr>
          <a:xfrm>
            <a:off x="451925" y="5033030"/>
            <a:ext cx="10671944" cy="1015663"/>
          </a:xfrm>
          <a:prstGeom prst="rect">
            <a:avLst/>
          </a:prstGeom>
          <a:noFill/>
        </p:spPr>
        <p:txBody>
          <a:bodyPr wrap="square" lIns="118872" tIns="91440" rIns="118872" bIns="91440" rtlCol="0" anchor="ctr" anchorCtr="0">
            <a:spAutoFit/>
          </a:bodyPr>
          <a:lstStyle/>
          <a:p>
            <a:r>
              <a:rPr lang="en-US" b="1" dirty="0"/>
              <a:t>Testing and Code Review Practices in Research Software Development </a:t>
            </a:r>
            <a:r>
              <a:rPr lang="en-US" b="0" i="0" dirty="0">
                <a:solidFill>
                  <a:srgbClr val="3A3A3A"/>
                </a:solidFill>
                <a:effectLst/>
                <a:latin typeface="Open Sans" panose="020B0606030504020204" pitchFamily="34" charset="0"/>
              </a:rPr>
              <a:t>(2020-09-09)</a:t>
            </a:r>
            <a:endParaRPr lang="en-US" dirty="0"/>
          </a:p>
          <a:p>
            <a:pPr marL="0" indent="0">
              <a:buNone/>
            </a:pPr>
            <a:r>
              <a:rPr lang="en-US" dirty="0"/>
              <a:t>Presenter: Nasir </a:t>
            </a:r>
            <a:r>
              <a:rPr lang="en-US" dirty="0" err="1"/>
              <a:t>Eisty</a:t>
            </a:r>
            <a:r>
              <a:rPr lang="en-US" dirty="0"/>
              <a:t> </a:t>
            </a:r>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-best-practices-webinars/#webinar044</a:t>
            </a:r>
          </a:p>
        </p:txBody>
      </p:sp>
    </p:spTree>
    <p:extLst>
      <p:ext uri="{BB962C8B-B14F-4D97-AF65-F5344CB8AC3E}">
        <p14:creationId xmlns:p14="http://schemas.microsoft.com/office/powerpoint/2010/main" val="4118548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p:txBody>
          <a:bodyPr/>
          <a:lstStyle/>
          <a:p>
            <a:r>
              <a:rPr lang="en-US" dirty="0"/>
              <a:t>Software Licensing</a:t>
            </a:r>
          </a:p>
        </p:txBody>
      </p:sp>
    </p:spTree>
    <p:extLst>
      <p:ext uri="{BB962C8B-B14F-4D97-AF65-F5344CB8AC3E}">
        <p14:creationId xmlns:p14="http://schemas.microsoft.com/office/powerpoint/2010/main" val="4024749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pic>
        <p:nvPicPr>
          <p:cNvPr id="19" name="Picture 18" descr="Close-up of two people's hands pointing at laptop screen with stack of 4 books in background, one person holding a pen">
            <a:extLst>
              <a:ext uri="{FF2B5EF4-FFF2-40B4-BE49-F238E27FC236}">
                <a16:creationId xmlns:a16="http://schemas.microsoft.com/office/drawing/2014/main" id="{D551007C-AEB8-AB2E-A500-E5FDDF711E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5737" y="1645708"/>
            <a:ext cx="5349876" cy="3566584"/>
          </a:xfrm>
          <a:prstGeom prst="rect">
            <a:avLst/>
          </a:prstGeom>
        </p:spPr>
      </p:pic>
    </p:spTree>
    <p:extLst>
      <p:ext uri="{BB962C8B-B14F-4D97-AF65-F5344CB8AC3E}">
        <p14:creationId xmlns:p14="http://schemas.microsoft.com/office/powerpoint/2010/main" val="3588396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a:xfrm>
            <a:off x="365760" y="313508"/>
            <a:ext cx="11372473" cy="914400"/>
          </a:xfrm>
        </p:spPr>
        <p:txBody>
          <a:bodyPr/>
          <a:lstStyle/>
          <a:p>
            <a:r>
              <a:rPr lang="en-US" dirty="0"/>
              <a:t>Software Licensing</a:t>
            </a:r>
          </a:p>
        </p:txBody>
      </p:sp>
      <p:sp>
        <p:nvSpPr>
          <p:cNvPr id="3" name="Content Placeholder 2">
            <a:extLst>
              <a:ext uri="{FF2B5EF4-FFF2-40B4-BE49-F238E27FC236}">
                <a16:creationId xmlns:a16="http://schemas.microsoft.com/office/drawing/2014/main" id="{55119C86-BC51-4279-A344-BC5343B2656B}"/>
              </a:ext>
            </a:extLst>
          </p:cNvPr>
          <p:cNvSpPr>
            <a:spLocks noGrp="1"/>
          </p:cNvSpPr>
          <p:nvPr>
            <p:ph idx="1"/>
          </p:nvPr>
        </p:nvSpPr>
        <p:spPr>
          <a:xfrm>
            <a:off x="365760" y="946661"/>
            <a:ext cx="11369809" cy="4047778"/>
          </a:xfrm>
        </p:spPr>
        <p:txBody>
          <a:bodyPr/>
          <a:lstStyle/>
          <a:p>
            <a:r>
              <a:rPr lang="en-US" dirty="0"/>
              <a:t>Any software you write is “born copyrighted”</a:t>
            </a:r>
          </a:p>
          <a:p>
            <a:pPr lvl="1"/>
            <a:r>
              <a:rPr lang="en-US" dirty="0"/>
              <a:t>Copyright holder is usually you (as author) or your employer (more likely)</a:t>
            </a:r>
          </a:p>
          <a:p>
            <a:r>
              <a:rPr lang="en-US" dirty="0"/>
              <a:t>By default, that copyright is “all rights reserved” to the holder of the copyright</a:t>
            </a:r>
          </a:p>
          <a:p>
            <a:r>
              <a:rPr lang="en-US" dirty="0"/>
              <a:t>Specifying a license controls how others can use or contribute to the software</a:t>
            </a:r>
          </a:p>
          <a:p>
            <a:pPr lvl="1"/>
            <a:r>
              <a:rPr lang="en-US" dirty="0"/>
              <a:t>Treat the license as a </a:t>
            </a:r>
            <a:r>
              <a:rPr lang="en-US" i="1" dirty="0"/>
              <a:t>tool</a:t>
            </a:r>
            <a:r>
              <a:rPr lang="en-US" dirty="0"/>
              <a:t> to help you accomplish your goals for the software</a:t>
            </a:r>
          </a:p>
          <a:p>
            <a:pPr lvl="1"/>
            <a:r>
              <a:rPr lang="en-US" dirty="0"/>
              <a:t>Potentially many considerations in choosing a license</a:t>
            </a:r>
          </a:p>
          <a:p>
            <a:r>
              <a:rPr lang="en-US" dirty="0"/>
              <a:t>For open source licenses</a:t>
            </a:r>
          </a:p>
          <a:p>
            <a:pPr lvl="1"/>
            <a:r>
              <a:rPr lang="en-US" dirty="0"/>
              <a:t>Choose an </a:t>
            </a:r>
            <a:r>
              <a:rPr lang="en-US" dirty="0">
                <a:hlinkClick r:id="rId2"/>
              </a:rPr>
              <a:t>Open Source Initiative</a:t>
            </a:r>
            <a:r>
              <a:rPr lang="en-US" dirty="0"/>
              <a:t> approved license (don’t make up your own)</a:t>
            </a:r>
          </a:p>
          <a:p>
            <a:pPr lvl="1"/>
            <a:r>
              <a:rPr lang="en-US" dirty="0"/>
              <a:t>Try a tool like </a:t>
            </a:r>
            <a:r>
              <a:rPr lang="en-US" dirty="0">
                <a:hlinkClick r:id="rId3"/>
              </a:rPr>
              <a:t>https://choosealicense.com/</a:t>
            </a:r>
            <a:endParaRPr lang="en-US" dirty="0"/>
          </a:p>
          <a:p>
            <a:r>
              <a:rPr lang="en-US" dirty="0"/>
              <a:t>Make sure your chosen license is clearly expressed in your code repository</a:t>
            </a:r>
          </a:p>
          <a:p>
            <a:r>
              <a:rPr lang="en-US" dirty="0">
                <a:solidFill>
                  <a:schemeClr val="accent1"/>
                </a:solidFill>
              </a:rPr>
              <a:t>For considerably more information see: </a:t>
            </a:r>
            <a:r>
              <a:rPr lang="en-US" dirty="0">
                <a:solidFill>
                  <a:schemeClr val="accent1"/>
                </a:solidFill>
                <a:hlinkClick r:id="rId4">
                  <a:extLst>
                    <a:ext uri="{A12FA001-AC4F-418D-AE19-62706E023703}">
                      <ahyp:hlinkClr xmlns:ahyp="http://schemas.microsoft.com/office/drawing/2018/hyperlinkcolor" val="tx"/>
                    </a:ext>
                  </a:extLst>
                </a:hlinkClick>
              </a:rPr>
              <a:t>Introduction to Software Licensing</a:t>
            </a:r>
            <a:r>
              <a:rPr lang="en-US" dirty="0">
                <a:solidFill>
                  <a:schemeClr val="accent1"/>
                </a:solidFill>
              </a:rPr>
              <a:t> from Best Practices for HPC Software Developers webinar series</a:t>
            </a:r>
            <a:endParaRPr lang="en-US" dirty="0"/>
          </a:p>
        </p:txBody>
      </p:sp>
    </p:spTree>
    <p:extLst>
      <p:ext uri="{BB962C8B-B14F-4D97-AF65-F5344CB8AC3E}">
        <p14:creationId xmlns:p14="http://schemas.microsoft.com/office/powerpoint/2010/main" val="3877824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78AB0-FBB2-7FE6-CAB5-5DAD26363072}"/>
              </a:ext>
            </a:extLst>
          </p:cNvPr>
          <p:cNvSpPr>
            <a:spLocks noGrp="1"/>
          </p:cNvSpPr>
          <p:nvPr>
            <p:ph type="title"/>
          </p:nvPr>
        </p:nvSpPr>
        <p:spPr/>
        <p:txBody>
          <a:bodyPr/>
          <a:lstStyle/>
          <a:p>
            <a:r>
              <a:rPr lang="en-US" dirty="0"/>
              <a:t>Extra Slides – Git Workflows from CSE projects</a:t>
            </a:r>
          </a:p>
        </p:txBody>
      </p:sp>
    </p:spTree>
    <p:extLst>
      <p:ext uri="{BB962C8B-B14F-4D97-AF65-F5344CB8AC3E}">
        <p14:creationId xmlns:p14="http://schemas.microsoft.com/office/powerpoint/2010/main" val="29214925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main</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main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main</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main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1579893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Open MPI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311449"/>
            <a:ext cx="6359119" cy="613501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Main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main or feature branches depending on complexity of the changes</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a:t>
            </a:r>
            <a:r>
              <a:rPr lang="en-US" sz="2000"/>
              <a:t>using community-built </a:t>
            </a:r>
            <a:r>
              <a:rPr lang="en-US" sz="2000" dirty="0"/>
              <a:t>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886092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5934863" y="14514"/>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6352996" y="471714"/>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021944" y="928914"/>
            <a:ext cx="6959478"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t>Versioning:</a:t>
            </a:r>
          </a:p>
          <a:p>
            <a:pPr marL="0" indent="0">
              <a:buFont typeface="Arial" charset="0"/>
              <a:buNone/>
            </a:pPr>
            <a:r>
              <a:rPr lang="en-US" sz="2000" b="1" dirty="0"/>
              <a:t>Incompatible</a:t>
            </a:r>
            <a:r>
              <a:rPr lang="en-US" sz="2000" dirty="0"/>
              <a:t> - </a:t>
            </a:r>
            <a:r>
              <a:rPr lang="en-US" sz="2000" b="1" dirty="0" err="1"/>
              <a:t>devel</a:t>
            </a:r>
            <a:r>
              <a:rPr lang="en-US" sz="2000" dirty="0"/>
              <a:t> 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1559858" y="0"/>
            <a:ext cx="2337811" cy="6873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3F4D4E-2D79-A94D-9AE3-E68E4B2483AF}"/>
              </a:ext>
            </a:extLst>
          </p:cNvPr>
          <p:cNvSpPr txBox="1"/>
          <p:nvPr/>
        </p:nvSpPr>
        <p:spPr>
          <a:xfrm>
            <a:off x="5021944" y="3246431"/>
            <a:ext cx="7207818" cy="2744341"/>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supported branches work at all times</a:t>
            </a:r>
          </a:p>
          <a:p>
            <a:pPr marL="285750" indent="-285750">
              <a:lnSpc>
                <a:spcPct val="90000"/>
              </a:lnSpc>
              <a:spcBef>
                <a:spcPts val="1400"/>
              </a:spcBef>
              <a:buFont typeface="Arial" panose="020B0604020202020204" pitchFamily="34" charset="0"/>
              <a:buChar char="•"/>
            </a:pPr>
            <a:r>
              <a:rPr lang="en-US" sz="2000" dirty="0"/>
              <a:t>Merge Requests are tested and reviewed</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Customized unit-testing framework based on Google Test</a:t>
            </a:r>
          </a:p>
          <a:p>
            <a:pPr marL="285750" indent="-285750">
              <a:lnSpc>
                <a:spcPct val="90000"/>
              </a:lnSpc>
              <a:spcBef>
                <a:spcPts val="1400"/>
              </a:spcBef>
              <a:buFont typeface="Arial" panose="020B0604020202020204" pitchFamily="34" charset="0"/>
              <a:buChar char="•"/>
            </a:pPr>
            <a:r>
              <a:rPr lang="en-US" sz="2000" dirty="0"/>
              <a:t>Special</a:t>
            </a:r>
            <a:r>
              <a:rPr lang="en-US" sz="2000" i="1" dirty="0"/>
              <a:t> </a:t>
            </a:r>
            <a:r>
              <a:rPr lang="en-US" sz="2000" i="1" dirty="0" err="1"/>
              <a:t>gitlab</a:t>
            </a:r>
            <a:r>
              <a:rPr lang="en-US" sz="2000" i="1" dirty="0"/>
              <a:t>-ci</a:t>
            </a:r>
            <a:r>
              <a:rPr lang="en-US" sz="2000" dirty="0"/>
              <a:t> branch - images and configuration files</a:t>
            </a:r>
          </a:p>
        </p:txBody>
      </p:sp>
    </p:spTree>
    <p:extLst>
      <p:ext uri="{BB962C8B-B14F-4D97-AF65-F5344CB8AC3E}">
        <p14:creationId xmlns:p14="http://schemas.microsoft.com/office/powerpoint/2010/main" val="1078927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sz="2400" i="0" u="none" strike="noStrike" dirty="0">
                <a:solidFill>
                  <a:srgbClr val="000000"/>
                </a:solidFill>
                <a:effectLst/>
                <a:latin typeface="Arial" panose="020B0604020202020204" pitchFamily="34" charset="0"/>
              </a:rPr>
              <a:t>Most real-world projects involve teams rather than individuals</a:t>
            </a:r>
          </a:p>
          <a:p>
            <a:r>
              <a:rPr lang="en-US" dirty="0">
                <a:solidFill>
                  <a:srgbClr val="000000"/>
                </a:solidFill>
              </a:rPr>
              <a:t>Collaboration has advantages</a:t>
            </a:r>
          </a:p>
          <a:p>
            <a:pPr lvl="1"/>
            <a:r>
              <a:rPr lang="en-US" dirty="0">
                <a:solidFill>
                  <a:srgbClr val="000000"/>
                </a:solidFill>
              </a:rPr>
              <a:t>Produces working code quicker</a:t>
            </a:r>
          </a:p>
          <a:p>
            <a:pPr lvl="1"/>
            <a:r>
              <a:rPr lang="en-US" dirty="0">
                <a:solidFill>
                  <a:srgbClr val="000000"/>
                </a:solidFill>
              </a:rPr>
              <a:t>Better design from considering more points of view and experience</a:t>
            </a:r>
          </a:p>
          <a:p>
            <a:pPr lvl="1"/>
            <a:r>
              <a:rPr lang="en-US" dirty="0">
                <a:solidFill>
                  <a:srgbClr val="000000"/>
                </a:solidFill>
              </a:rPr>
              <a:t>Can be more enjoyable, even a social experience</a:t>
            </a:r>
          </a:p>
          <a:p>
            <a:r>
              <a:rPr lang="en-US" dirty="0">
                <a:solidFill>
                  <a:srgbClr val="000000"/>
                </a:solidFill>
              </a:rPr>
              <a:t>Collaboration has challenges</a:t>
            </a:r>
          </a:p>
          <a:p>
            <a:pPr lvl="1"/>
            <a:r>
              <a:rPr lang="en-US" dirty="0">
                <a:solidFill>
                  <a:srgbClr val="000000"/>
                </a:solidFill>
              </a:rPr>
              <a:t>Logistics (time zones etc.)</a:t>
            </a:r>
          </a:p>
          <a:p>
            <a:pPr lvl="1"/>
            <a:r>
              <a:rPr lang="en-US" dirty="0">
                <a:solidFill>
                  <a:srgbClr val="000000"/>
                </a:solidFill>
              </a:rPr>
              <a:t>Communication</a:t>
            </a:r>
          </a:p>
          <a:p>
            <a:pPr lvl="1"/>
            <a:r>
              <a:rPr lang="en-US" dirty="0">
                <a:solidFill>
                  <a:srgbClr val="000000"/>
                </a:solidFill>
              </a:rPr>
              <a:t>Ensuring everyone is working from the same version and can contribute equally</a:t>
            </a:r>
          </a:p>
          <a:p>
            <a:pPr lvl="1"/>
            <a:r>
              <a:rPr lang="en-US" dirty="0">
                <a:solidFill>
                  <a:srgbClr val="000000"/>
                </a:solidFill>
              </a:rPr>
              <a:t>Understanding other’s code and what they intended</a:t>
            </a:r>
          </a:p>
          <a:p>
            <a:pPr lvl="1"/>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427172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56251"/>
            <a:ext cx="11369809" cy="1079582"/>
          </a:xfrm>
        </p:spPr>
        <p:txBody>
          <a:bodyPr/>
          <a:lstStyle/>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
        <p:nvSpPr>
          <p:cNvPr id="6" name="Rectangle 5">
            <a:extLst>
              <a:ext uri="{FF2B5EF4-FFF2-40B4-BE49-F238E27FC236}">
                <a16:creationId xmlns:a16="http://schemas.microsoft.com/office/drawing/2014/main" id="{DE1FFCBD-A160-A737-7CA3-306DAA6466F9}"/>
              </a:ext>
            </a:extLst>
          </p:cNvPr>
          <p:cNvSpPr/>
          <p:nvPr/>
        </p:nvSpPr>
        <p:spPr>
          <a:xfrm rot="20501355">
            <a:off x="9534238" y="1346677"/>
            <a:ext cx="99418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agile</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F57BE96D-8972-76A6-19D9-3FE9F90764D3}"/>
              </a:ext>
            </a:extLst>
          </p:cNvPr>
          <p:cNvSpPr/>
          <p:nvPr/>
        </p:nvSpPr>
        <p:spPr>
          <a:xfrm rot="571782">
            <a:off x="2634324" y="1605119"/>
            <a:ext cx="1507144" cy="553998"/>
          </a:xfrm>
          <a:prstGeom prst="rect">
            <a:avLst/>
          </a:prstGeom>
          <a:noFill/>
        </p:spPr>
        <p:txBody>
          <a:bodyPr wrap="none" lIns="91440" tIns="45720" rIns="91440" bIns="45720">
            <a:spAutoFit/>
          </a:bodyPr>
          <a:lstStyle/>
          <a:p>
            <a:pPr algn="ctr"/>
            <a:r>
              <a:rPr lang="en-US" sz="3000" b="0" cap="none" spc="0" dirty="0">
                <a:ln w="0"/>
                <a:solidFill>
                  <a:schemeClr val="accent1"/>
                </a:solidFill>
                <a:effectLst>
                  <a:outerShdw blurRad="38100" dist="25400" dir="5400000" algn="ctr" rotWithShape="0">
                    <a:srgbClr val="6E747A">
                      <a:alpha val="43000"/>
                    </a:srgbClr>
                  </a:outerShdw>
                </a:effectLst>
              </a:rPr>
              <a:t>Kanban</a:t>
            </a:r>
          </a:p>
        </p:txBody>
      </p:sp>
      <p:sp>
        <p:nvSpPr>
          <p:cNvPr id="8" name="Rectangle 7">
            <a:extLst>
              <a:ext uri="{FF2B5EF4-FFF2-40B4-BE49-F238E27FC236}">
                <a16:creationId xmlns:a16="http://schemas.microsoft.com/office/drawing/2014/main" id="{53C0A7EC-07A2-D19D-45EC-FBAD7C48DCAD}"/>
              </a:ext>
            </a:extLst>
          </p:cNvPr>
          <p:cNvSpPr/>
          <p:nvPr/>
        </p:nvSpPr>
        <p:spPr>
          <a:xfrm rot="1002624">
            <a:off x="972079" y="5242099"/>
            <a:ext cx="268214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version control</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066F674-65D2-3B3D-1D3F-6B171ACF4590}"/>
              </a:ext>
            </a:extLst>
          </p:cNvPr>
          <p:cNvSpPr/>
          <p:nvPr/>
        </p:nvSpPr>
        <p:spPr>
          <a:xfrm rot="994800">
            <a:off x="983192" y="2192102"/>
            <a:ext cx="676788"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0" name="Rectangle 9">
            <a:extLst>
              <a:ext uri="{FF2B5EF4-FFF2-40B4-BE49-F238E27FC236}">
                <a16:creationId xmlns:a16="http://schemas.microsoft.com/office/drawing/2014/main" id="{D4EA156D-CABA-0F85-922A-498FF6DCE7E8}"/>
              </a:ext>
            </a:extLst>
          </p:cNvPr>
          <p:cNvSpPr/>
          <p:nvPr/>
        </p:nvSpPr>
        <p:spPr>
          <a:xfrm>
            <a:off x="3968297" y="3832232"/>
            <a:ext cx="253306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issue tracking</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1" name="Rectangle 10">
            <a:extLst>
              <a:ext uri="{FF2B5EF4-FFF2-40B4-BE49-F238E27FC236}">
                <a16:creationId xmlns:a16="http://schemas.microsoft.com/office/drawing/2014/main" id="{C6881D74-E402-3372-358A-B25F9F7EE35B}"/>
              </a:ext>
            </a:extLst>
          </p:cNvPr>
          <p:cNvSpPr/>
          <p:nvPr/>
        </p:nvSpPr>
        <p:spPr>
          <a:xfrm rot="21283039">
            <a:off x="8020004" y="3524857"/>
            <a:ext cx="255018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 Workflows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7F944AC2-ED3D-AD01-97FA-64F20771DA17}"/>
              </a:ext>
            </a:extLst>
          </p:cNvPr>
          <p:cNvSpPr/>
          <p:nvPr/>
        </p:nvSpPr>
        <p:spPr>
          <a:xfrm rot="20485731">
            <a:off x="5192351" y="5765058"/>
            <a:ext cx="261802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project boards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3" name="Rectangle 12">
            <a:extLst>
              <a:ext uri="{FF2B5EF4-FFF2-40B4-BE49-F238E27FC236}">
                <a16:creationId xmlns:a16="http://schemas.microsoft.com/office/drawing/2014/main" id="{2C77FA5B-2261-3F57-31C6-CF53E1952FBA}"/>
              </a:ext>
            </a:extLst>
          </p:cNvPr>
          <p:cNvSpPr/>
          <p:nvPr/>
        </p:nvSpPr>
        <p:spPr>
          <a:xfrm rot="20906675">
            <a:off x="2932325" y="2843094"/>
            <a:ext cx="101822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JIRA</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4" name="Rectangle 13">
            <a:extLst>
              <a:ext uri="{FF2B5EF4-FFF2-40B4-BE49-F238E27FC236}">
                <a16:creationId xmlns:a16="http://schemas.microsoft.com/office/drawing/2014/main" id="{438F4513-277B-C0CD-FDEE-A85A008FDA46}"/>
              </a:ext>
            </a:extLst>
          </p:cNvPr>
          <p:cNvSpPr/>
          <p:nvPr/>
        </p:nvSpPr>
        <p:spPr>
          <a:xfrm rot="639243">
            <a:off x="5610632" y="3065840"/>
            <a:ext cx="231826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code review</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5" name="Rectangle 14">
            <a:extLst>
              <a:ext uri="{FF2B5EF4-FFF2-40B4-BE49-F238E27FC236}">
                <a16:creationId xmlns:a16="http://schemas.microsoft.com/office/drawing/2014/main" id="{12FC0CA6-B24F-8AF3-9675-75B6258B0220}"/>
              </a:ext>
            </a:extLst>
          </p:cNvPr>
          <p:cNvSpPr/>
          <p:nvPr/>
        </p:nvSpPr>
        <p:spPr>
          <a:xfrm>
            <a:off x="359937" y="3832232"/>
            <a:ext cx="2553904"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Pull Requests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6" name="Rectangle 15">
            <a:extLst>
              <a:ext uri="{FF2B5EF4-FFF2-40B4-BE49-F238E27FC236}">
                <a16:creationId xmlns:a16="http://schemas.microsoft.com/office/drawing/2014/main" id="{9D31ECDD-6F86-249C-8B17-2F4EDC4B627C}"/>
              </a:ext>
            </a:extLst>
          </p:cNvPr>
          <p:cNvSpPr/>
          <p:nvPr/>
        </p:nvSpPr>
        <p:spPr>
          <a:xfrm rot="20572941">
            <a:off x="4683493" y="1855522"/>
            <a:ext cx="26613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feature branch</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7" name="Rectangle 16">
            <a:extLst>
              <a:ext uri="{FF2B5EF4-FFF2-40B4-BE49-F238E27FC236}">
                <a16:creationId xmlns:a16="http://schemas.microsoft.com/office/drawing/2014/main" id="{0007C9E0-3CC2-F335-5C24-A3353015390D}"/>
              </a:ext>
            </a:extLst>
          </p:cNvPr>
          <p:cNvSpPr/>
          <p:nvPr/>
        </p:nvSpPr>
        <p:spPr>
          <a:xfrm>
            <a:off x="8624783" y="2511909"/>
            <a:ext cx="30877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lifetime branches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8" name="Rectangle 17">
            <a:extLst>
              <a:ext uri="{FF2B5EF4-FFF2-40B4-BE49-F238E27FC236}">
                <a16:creationId xmlns:a16="http://schemas.microsoft.com/office/drawing/2014/main" id="{7FBEC0C3-4968-0A5C-0484-C08149B73552}"/>
              </a:ext>
            </a:extLst>
          </p:cNvPr>
          <p:cNvSpPr/>
          <p:nvPr/>
        </p:nvSpPr>
        <p:spPr>
          <a:xfrm rot="990003">
            <a:off x="8109529" y="4535594"/>
            <a:ext cx="1463862"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policies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9" name="Rectangle 18">
            <a:extLst>
              <a:ext uri="{FF2B5EF4-FFF2-40B4-BE49-F238E27FC236}">
                <a16:creationId xmlns:a16="http://schemas.microsoft.com/office/drawing/2014/main" id="{8BB8FD97-462E-26F5-7895-1FB4A52D5F3B}"/>
              </a:ext>
            </a:extLst>
          </p:cNvPr>
          <p:cNvSpPr/>
          <p:nvPr/>
        </p:nvSpPr>
        <p:spPr>
          <a:xfrm rot="1932880">
            <a:off x="4320622" y="4923945"/>
            <a:ext cx="113056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Trello</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0" name="Rectangle 19">
            <a:extLst>
              <a:ext uri="{FF2B5EF4-FFF2-40B4-BE49-F238E27FC236}">
                <a16:creationId xmlns:a16="http://schemas.microsoft.com/office/drawing/2014/main" id="{DA8B3A3F-2029-C815-8245-0DD612EE2F78}"/>
              </a:ext>
            </a:extLst>
          </p:cNvPr>
          <p:cNvSpPr/>
          <p:nvPr/>
        </p:nvSpPr>
        <p:spPr>
          <a:xfrm rot="20482262">
            <a:off x="975578" y="5992276"/>
            <a:ext cx="118814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Gitlab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1" name="Rectangle 20">
            <a:extLst>
              <a:ext uri="{FF2B5EF4-FFF2-40B4-BE49-F238E27FC236}">
                <a16:creationId xmlns:a16="http://schemas.microsoft.com/office/drawing/2014/main" id="{13A9417C-182A-9F90-70F4-A1772044E416}"/>
              </a:ext>
            </a:extLst>
          </p:cNvPr>
          <p:cNvSpPr/>
          <p:nvPr/>
        </p:nvSpPr>
        <p:spPr>
          <a:xfrm>
            <a:off x="10031329" y="4965100"/>
            <a:ext cx="1316387" cy="553998"/>
          </a:xfrm>
          <a:prstGeom prst="rect">
            <a:avLst/>
          </a:prstGeom>
          <a:noFill/>
        </p:spPr>
        <p:txBody>
          <a:bodyPr wrap="none" lIns="91440" tIns="45720" rIns="91440" bIns="45720">
            <a:spAutoFit/>
          </a:bodyPr>
          <a:lstStyle/>
          <a:p>
            <a:pPr algn="ctr"/>
            <a:r>
              <a:rPr lang="en-US" sz="3000" dirty="0" err="1">
                <a:ln w="0"/>
                <a:solidFill>
                  <a:schemeClr val="accent1"/>
                </a:solidFill>
                <a:effectLst>
                  <a:outerShdw blurRad="38100" dist="25400" dir="5400000" algn="ctr" rotWithShape="0">
                    <a:srgbClr val="6E747A">
                      <a:alpha val="43000"/>
                    </a:srgbClr>
                  </a:outerShdw>
                </a:effectLst>
              </a:rPr>
              <a:t>Github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2" name="Rectangle 21">
            <a:extLst>
              <a:ext uri="{FF2B5EF4-FFF2-40B4-BE49-F238E27FC236}">
                <a16:creationId xmlns:a16="http://schemas.microsoft.com/office/drawing/2014/main" id="{CA2A6A58-ED4C-7FE8-0CDA-5D0A1244C663}"/>
              </a:ext>
            </a:extLst>
          </p:cNvPr>
          <p:cNvSpPr/>
          <p:nvPr/>
        </p:nvSpPr>
        <p:spPr>
          <a:xfrm rot="21089694">
            <a:off x="2301846" y="4535594"/>
            <a:ext cx="129554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Scrum</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68322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do we need 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488726"/>
            <a:ext cx="11369809" cy="1079582"/>
          </a:xfrm>
        </p:spPr>
        <p:txBody>
          <a:bodyPr/>
          <a:lstStyle/>
          <a:p>
            <a:r>
              <a:rPr lang="en-US" dirty="0">
                <a:solidFill>
                  <a:srgbClr val="000000"/>
                </a:solidFill>
              </a:rPr>
              <a:t>To keep organized when working on a team</a:t>
            </a:r>
          </a:p>
          <a:p>
            <a:r>
              <a:rPr lang="en-US" dirty="0">
                <a:solidFill>
                  <a:srgbClr val="000000"/>
                </a:solidFill>
              </a:rPr>
              <a:t>Stay on the same page, same knowledge of the project, work, goals etc.</a:t>
            </a:r>
          </a:p>
          <a:p>
            <a:r>
              <a:rPr lang="en-US" dirty="0">
                <a:solidFill>
                  <a:srgbClr val="000000"/>
                </a:solidFill>
              </a:rPr>
              <a:t>Keep track of, address and prioritize bug fixes, feature requests, etc.</a:t>
            </a:r>
          </a:p>
          <a:p>
            <a:r>
              <a:rPr lang="en-US" dirty="0">
                <a:solidFill>
                  <a:srgbClr val="000000"/>
                </a:solidFill>
              </a:rPr>
              <a:t>Tools capture and mediate information about the collaborative process </a:t>
            </a:r>
          </a:p>
          <a:p>
            <a:endParaRPr lang="en-US" dirty="0">
              <a:solidFill>
                <a:srgbClr val="000000"/>
              </a:solidFill>
            </a:endParaRPr>
          </a:p>
          <a:p>
            <a:endParaRPr lang="en-US" dirty="0">
              <a:solidFill>
                <a:srgbClr val="000000"/>
              </a:solidFill>
            </a:endParaRPr>
          </a:p>
          <a:p>
            <a:pPr marL="0" indent="0">
              <a:buNone/>
            </a:pPr>
            <a:r>
              <a:rPr lang="en-US" dirty="0">
                <a:solidFill>
                  <a:srgbClr val="000000"/>
                </a:solidFill>
              </a:rPr>
              <a:t>A major tool used for version control is Git …</a:t>
            </a:r>
          </a:p>
          <a:p>
            <a:endParaRPr lang="en-US" dirty="0">
              <a:solidFill>
                <a:srgbClr val="000000"/>
              </a:solidFill>
            </a:endParaRPr>
          </a:p>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3117067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Using Git</a:t>
            </a:r>
          </a:p>
        </p:txBody>
      </p:sp>
    </p:spTree>
    <p:extLst>
      <p:ext uri="{BB962C8B-B14F-4D97-AF65-F5344CB8AC3E}">
        <p14:creationId xmlns:p14="http://schemas.microsoft.com/office/powerpoint/2010/main" val="3144691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365760" y="1187246"/>
            <a:ext cx="11369809" cy="4299154"/>
          </a:xfrm>
        </p:spPr>
        <p:txBody>
          <a:bodyPr/>
          <a:lstStyle/>
          <a:p>
            <a:r>
              <a:rPr lang="en-US" dirty="0"/>
              <a:t>Version control (or revision control) is a means of tracking changes made to source code</a:t>
            </a:r>
          </a:p>
          <a:p>
            <a:r>
              <a:rPr lang="en-US" dirty="0"/>
              <a:t>Various </a:t>
            </a:r>
            <a:r>
              <a:rPr lang="en-US" i="1" dirty="0"/>
              <a:t>hosting services</a:t>
            </a:r>
            <a:r>
              <a:rPr lang="en-US" dirty="0"/>
              <a:t> are available - GitHub, GitLab, Bitbucket, etc.</a:t>
            </a:r>
            <a:endParaRPr lang="en-US" sz="2200" dirty="0"/>
          </a:p>
          <a:p>
            <a:r>
              <a:rPr lang="en-US" sz="2400" dirty="0">
                <a:solidFill>
                  <a:srgbClr val="000000"/>
                </a:solidFill>
              </a:rPr>
              <a:t>Main features of Git used for collaboration*</a:t>
            </a:r>
          </a:p>
          <a:p>
            <a:pPr lvl="1"/>
            <a:r>
              <a:rPr lang="en-US" dirty="0">
                <a:solidFill>
                  <a:srgbClr val="000000"/>
                </a:solidFill>
              </a:rPr>
              <a:t>Branches - </a:t>
            </a:r>
            <a:r>
              <a:rPr lang="en-US" dirty="0"/>
              <a:t>allows separate development for features or fixes on the same repo</a:t>
            </a:r>
          </a:p>
          <a:p>
            <a:pPr lvl="1"/>
            <a:r>
              <a:rPr lang="en-US" dirty="0">
                <a:solidFill>
                  <a:srgbClr val="000000"/>
                </a:solidFill>
              </a:rPr>
              <a:t>Pull Requests (PRs) - </a:t>
            </a:r>
            <a:r>
              <a:rPr lang="en-US" dirty="0"/>
              <a:t>Enables code review and testing before merge</a:t>
            </a:r>
            <a:endParaRPr lang="en-US" dirty="0">
              <a:solidFill>
                <a:srgbClr val="000000"/>
              </a:solidFill>
            </a:endParaRPr>
          </a:p>
          <a:p>
            <a:pPr lvl="1"/>
            <a:r>
              <a:rPr lang="en-US" dirty="0">
                <a:solidFill>
                  <a:srgbClr val="000000"/>
                </a:solidFill>
              </a:rPr>
              <a:t>Clones - allows each developer their own working copy</a:t>
            </a:r>
          </a:p>
          <a:p>
            <a:pPr lvl="1"/>
            <a:r>
              <a:rPr lang="en-US" dirty="0">
                <a:solidFill>
                  <a:srgbClr val="000000"/>
                </a:solidFill>
              </a:rPr>
              <a:t>Forks - allows those outside the team to collaborate (open source software)</a:t>
            </a:r>
          </a:p>
          <a:p>
            <a:pPr marL="0" indent="0">
              <a:buNone/>
            </a:pPr>
            <a:endParaRPr lang="en-US" dirty="0">
              <a:solidFill>
                <a:srgbClr val="000000"/>
              </a:solidFill>
            </a:endParaRPr>
          </a:p>
          <a:p>
            <a:pPr marL="0" indent="0">
              <a:buNone/>
            </a:pPr>
            <a:r>
              <a:rPr lang="en-US" dirty="0">
                <a:solidFill>
                  <a:srgbClr val="000000"/>
                </a:solidFill>
              </a:rPr>
              <a:t>* </a:t>
            </a:r>
            <a:r>
              <a:rPr lang="en-US" dirty="0"/>
              <a:t>This tutorial will cover the first two since knowledge of them is needed for the development workflow using Git, referred to as ”Git Workflow”</a:t>
            </a:r>
          </a:p>
        </p:txBody>
      </p:sp>
    </p:spTree>
    <p:extLst>
      <p:ext uri="{BB962C8B-B14F-4D97-AF65-F5344CB8AC3E}">
        <p14:creationId xmlns:p14="http://schemas.microsoft.com/office/powerpoint/2010/main" val="156750079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6757</TotalTime>
  <Words>3624</Words>
  <Application>Microsoft Macintosh PowerPoint</Application>
  <PresentationFormat>Custom</PresentationFormat>
  <Paragraphs>510</Paragraphs>
  <Slides>44</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Arial Black</vt:lpstr>
      <vt:lpstr>Calibri</vt:lpstr>
      <vt:lpstr>Comic Sans MS</vt:lpstr>
      <vt:lpstr>Menlo</vt:lpstr>
      <vt:lpstr>Open Sans</vt:lpstr>
      <vt:lpstr>Presentations (Wide Screen)</vt:lpstr>
      <vt:lpstr>Collaborative Software Development</vt:lpstr>
      <vt:lpstr>License, Citation and Acknowledgements</vt:lpstr>
      <vt:lpstr>Outline</vt:lpstr>
      <vt:lpstr>Why Develop Software Collaboratively?</vt:lpstr>
      <vt:lpstr>Why Develop Software Collaboratively?</vt:lpstr>
      <vt:lpstr>Tools</vt:lpstr>
      <vt:lpstr>Why do we need tools?</vt:lpstr>
      <vt:lpstr>Version Control – Using Git</vt:lpstr>
      <vt:lpstr>Version Control - Git</vt:lpstr>
      <vt:lpstr>Version Control - Git</vt:lpstr>
      <vt:lpstr>Use of Branches</vt:lpstr>
      <vt:lpstr>Feature Branches</vt:lpstr>
      <vt:lpstr>How Do We Control Project Branch Complexity?</vt:lpstr>
      <vt:lpstr>Infinite Lifetime Branches</vt:lpstr>
      <vt:lpstr>Branching Strategies</vt:lpstr>
      <vt:lpstr>Pull Requests  Why use Pull Requests?</vt:lpstr>
      <vt:lpstr>What makes a good Pull Request?</vt:lpstr>
      <vt:lpstr>Git Workflows</vt:lpstr>
      <vt:lpstr>What is a Git Workflow?</vt:lpstr>
      <vt:lpstr>Why use a Git Workflow?</vt:lpstr>
      <vt:lpstr>Commonly Known Git Workflows     </vt:lpstr>
      <vt:lpstr>Git Flow</vt:lpstr>
      <vt:lpstr>GitHub Flow</vt:lpstr>
      <vt:lpstr>GitLab Flow</vt:lpstr>
      <vt:lpstr>Guidelines for establishing a Git Workflow</vt:lpstr>
      <vt:lpstr>Using Agile for Scientific Software</vt:lpstr>
      <vt:lpstr>Why Agile?</vt:lpstr>
      <vt:lpstr>What is Agile?</vt:lpstr>
      <vt:lpstr>What is Agile?</vt:lpstr>
      <vt:lpstr>Getting Started with Agile</vt:lpstr>
      <vt:lpstr>Kanban</vt:lpstr>
      <vt:lpstr>Basic Kanban</vt:lpstr>
      <vt:lpstr>Kanban principles</vt:lpstr>
      <vt:lpstr>Kanban tools</vt:lpstr>
      <vt:lpstr>Big question: How many “active” tasks?</vt:lpstr>
      <vt:lpstr>Code Review</vt:lpstr>
      <vt:lpstr>Code Review – What Peer Code Review Can Provide</vt:lpstr>
      <vt:lpstr>Code Review  - Improvement and Practices</vt:lpstr>
      <vt:lpstr>Software Licensing</vt:lpstr>
      <vt:lpstr>Software Licensing</vt:lpstr>
      <vt:lpstr>Extra Slides – Git Workflows from CSE projects</vt:lpstr>
      <vt:lpstr>Current Trilinos Workflow</vt:lpstr>
      <vt:lpstr>Current Open MPI Workflow </vt:lpstr>
      <vt:lpstr>Current FleCSI Workflow</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Rogers, David</cp:lastModifiedBy>
  <cp:revision>329</cp:revision>
  <cp:lastPrinted>2017-11-02T18:35:01Z</cp:lastPrinted>
  <dcterms:created xsi:type="dcterms:W3CDTF">2018-11-06T17:28:56Z</dcterms:created>
  <dcterms:modified xsi:type="dcterms:W3CDTF">2023-05-05T19:05:24Z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